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1C448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1C448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1C448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C1DF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1124" y="1384443"/>
            <a:ext cx="6161751" cy="8521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C448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8098" y="1055386"/>
            <a:ext cx="8227802" cy="1705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hotelmanagement.net/tech/study-cancelation-rate-at-40-as-otas-push-free-change-policy#%3A~%3Atext%3D2014%20and%202018.-%2CThe%20average%20cancelation%20rate%20in%202014%20was%2032.9%20percent%20and%2Cof%2041.3%20percent%20in%202017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ciencedirect.com/science/article/pii/S2352340918315191#s0005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telspeak.com/2019/05/9-strategies-to-increase-hotel-direct-bookings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hotelnewsnow.com/Articles/286991/Portugals-tourism-boom-sparks-economics-hotel-growth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ift.com/2018/03/07/portugals-tourism-boom-has-caused-a-hotel-labor-shortage/" TargetMode="External"/><Relationship Id="rId5" Type="http://schemas.openxmlformats.org/officeDocument/2006/relationships/hyperlink" Target="https://www.hotelnewsnow.com/Articles/286991/Portugals-tourism-boom-sparks-economics-hotel-growth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emerchantpay.com/infographic-how-can-hotels-combat-rising-cancellation-rates/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rai.com/blog/cancellations-shooting-up-implications-costs-and-how-to-reduce-the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hyperlink" Target="https://www.phocuswire.com/Hotel-distribution-market-share-distribution-analysis#%3A~%3Atext%3DThe%20average%20cancelation%20rate%20in%2Cof%206.4%25%20over%20four%20yea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354" y="995944"/>
            <a:ext cx="3360479" cy="513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354" y="1662693"/>
            <a:ext cx="1720214" cy="514350"/>
          </a:xfrm>
          <a:custGeom>
            <a:avLst/>
            <a:gdLst/>
            <a:ahLst/>
            <a:cxnLst/>
            <a:rect l="l" t="t" r="r" b="b"/>
            <a:pathLst>
              <a:path w="1720214" h="514350">
                <a:moveTo>
                  <a:pt x="124569" y="396627"/>
                </a:moveTo>
                <a:lnTo>
                  <a:pt x="0" y="396627"/>
                </a:lnTo>
                <a:lnTo>
                  <a:pt x="0" y="5506"/>
                </a:lnTo>
                <a:lnTo>
                  <a:pt x="117276" y="5506"/>
                </a:lnTo>
                <a:lnTo>
                  <a:pt x="139163" y="7078"/>
                </a:lnTo>
                <a:lnTo>
                  <a:pt x="176742" y="19654"/>
                </a:lnTo>
                <a:lnTo>
                  <a:pt x="211372" y="55809"/>
                </a:lnTo>
                <a:lnTo>
                  <a:pt x="50750" y="55809"/>
                </a:lnTo>
                <a:lnTo>
                  <a:pt x="50750" y="165942"/>
                </a:lnTo>
                <a:lnTo>
                  <a:pt x="201712" y="165942"/>
                </a:lnTo>
                <a:lnTo>
                  <a:pt x="195123" y="172568"/>
                </a:lnTo>
                <a:lnTo>
                  <a:pt x="184844" y="180382"/>
                </a:lnTo>
                <a:lnTo>
                  <a:pt x="184397" y="181572"/>
                </a:lnTo>
                <a:lnTo>
                  <a:pt x="184397" y="182020"/>
                </a:lnTo>
                <a:lnTo>
                  <a:pt x="196164" y="188519"/>
                </a:lnTo>
                <a:lnTo>
                  <a:pt x="206907" y="196712"/>
                </a:lnTo>
                <a:lnTo>
                  <a:pt x="216628" y="206599"/>
                </a:lnTo>
                <a:lnTo>
                  <a:pt x="222978" y="215053"/>
                </a:lnTo>
                <a:lnTo>
                  <a:pt x="50750" y="215053"/>
                </a:lnTo>
                <a:lnTo>
                  <a:pt x="50750" y="349745"/>
                </a:lnTo>
                <a:lnTo>
                  <a:pt x="224061" y="349745"/>
                </a:lnTo>
                <a:lnTo>
                  <a:pt x="215726" y="360871"/>
                </a:lnTo>
                <a:lnTo>
                  <a:pt x="179067" y="387249"/>
                </a:lnTo>
                <a:lnTo>
                  <a:pt x="144763" y="395585"/>
                </a:lnTo>
                <a:lnTo>
                  <a:pt x="124569" y="396627"/>
                </a:lnTo>
                <a:close/>
              </a:path>
              <a:path w="1720214" h="514350">
                <a:moveTo>
                  <a:pt x="201712" y="165942"/>
                </a:moveTo>
                <a:lnTo>
                  <a:pt x="100012" y="165942"/>
                </a:lnTo>
                <a:lnTo>
                  <a:pt x="114941" y="165104"/>
                </a:lnTo>
                <a:lnTo>
                  <a:pt x="127880" y="162592"/>
                </a:lnTo>
                <a:lnTo>
                  <a:pt x="159729" y="134986"/>
                </a:lnTo>
                <a:lnTo>
                  <a:pt x="163710" y="109387"/>
                </a:lnTo>
                <a:lnTo>
                  <a:pt x="162733" y="95500"/>
                </a:lnTo>
                <a:lnTo>
                  <a:pt x="139396" y="62423"/>
                </a:lnTo>
                <a:lnTo>
                  <a:pt x="102840" y="55809"/>
                </a:lnTo>
                <a:lnTo>
                  <a:pt x="211372" y="55809"/>
                </a:lnTo>
                <a:lnTo>
                  <a:pt x="214423" y="61391"/>
                </a:lnTo>
                <a:lnTo>
                  <a:pt x="219921" y="80943"/>
                </a:lnTo>
                <a:lnTo>
                  <a:pt x="221753" y="103286"/>
                </a:lnTo>
                <a:lnTo>
                  <a:pt x="221298" y="114299"/>
                </a:lnTo>
                <a:lnTo>
                  <a:pt x="209931" y="155153"/>
                </a:lnTo>
                <a:lnTo>
                  <a:pt x="203485" y="164159"/>
                </a:lnTo>
                <a:lnTo>
                  <a:pt x="201712" y="165942"/>
                </a:lnTo>
                <a:close/>
              </a:path>
              <a:path w="1720214" h="514350">
                <a:moveTo>
                  <a:pt x="224061" y="349745"/>
                </a:moveTo>
                <a:lnTo>
                  <a:pt x="106709" y="349745"/>
                </a:lnTo>
                <a:lnTo>
                  <a:pt x="124550" y="348852"/>
                </a:lnTo>
                <a:lnTo>
                  <a:pt x="140121" y="346174"/>
                </a:lnTo>
                <a:lnTo>
                  <a:pt x="173179" y="326621"/>
                </a:lnTo>
                <a:lnTo>
                  <a:pt x="184397" y="279794"/>
                </a:lnTo>
                <a:lnTo>
                  <a:pt x="183132" y="263747"/>
                </a:lnTo>
                <a:lnTo>
                  <a:pt x="164157" y="230235"/>
                </a:lnTo>
                <a:lnTo>
                  <a:pt x="128075" y="216002"/>
                </a:lnTo>
                <a:lnTo>
                  <a:pt x="113407" y="215053"/>
                </a:lnTo>
                <a:lnTo>
                  <a:pt x="222978" y="215053"/>
                </a:lnTo>
                <a:lnTo>
                  <a:pt x="240813" y="263166"/>
                </a:lnTo>
                <a:lnTo>
                  <a:pt x="241845" y="281585"/>
                </a:lnTo>
                <a:lnTo>
                  <a:pt x="241148" y="296169"/>
                </a:lnTo>
                <a:lnTo>
                  <a:pt x="239055" y="310305"/>
                </a:lnTo>
                <a:lnTo>
                  <a:pt x="235566" y="323994"/>
                </a:lnTo>
                <a:lnTo>
                  <a:pt x="230683" y="337239"/>
                </a:lnTo>
                <a:lnTo>
                  <a:pt x="224153" y="349623"/>
                </a:lnTo>
                <a:close/>
              </a:path>
              <a:path w="1720214" h="514350">
                <a:moveTo>
                  <a:pt x="411240" y="402285"/>
                </a:moveTo>
                <a:lnTo>
                  <a:pt x="365549" y="394544"/>
                </a:lnTo>
                <a:lnTo>
                  <a:pt x="332659" y="371329"/>
                </a:lnTo>
                <a:lnTo>
                  <a:pt x="312790" y="336387"/>
                </a:lnTo>
                <a:lnTo>
                  <a:pt x="306167" y="293786"/>
                </a:lnTo>
                <a:lnTo>
                  <a:pt x="306167" y="220120"/>
                </a:lnTo>
                <a:lnTo>
                  <a:pt x="312938" y="173236"/>
                </a:lnTo>
                <a:lnTo>
                  <a:pt x="333254" y="138856"/>
                </a:lnTo>
                <a:lnTo>
                  <a:pt x="366293" y="117647"/>
                </a:lnTo>
                <a:lnTo>
                  <a:pt x="411240" y="110578"/>
                </a:lnTo>
                <a:lnTo>
                  <a:pt x="434178" y="112410"/>
                </a:lnTo>
                <a:lnTo>
                  <a:pt x="472129" y="127070"/>
                </a:lnTo>
                <a:lnTo>
                  <a:pt x="499122" y="155906"/>
                </a:lnTo>
                <a:lnTo>
                  <a:pt x="501399" y="160884"/>
                </a:lnTo>
                <a:lnTo>
                  <a:pt x="411240" y="160884"/>
                </a:lnTo>
                <a:lnTo>
                  <a:pt x="399743" y="161722"/>
                </a:lnTo>
                <a:lnTo>
                  <a:pt x="365373" y="182167"/>
                </a:lnTo>
                <a:lnTo>
                  <a:pt x="356917" y="220120"/>
                </a:lnTo>
                <a:lnTo>
                  <a:pt x="356917" y="299444"/>
                </a:lnTo>
                <a:lnTo>
                  <a:pt x="371949" y="339325"/>
                </a:lnTo>
                <a:lnTo>
                  <a:pt x="411240" y="353022"/>
                </a:lnTo>
                <a:lnTo>
                  <a:pt x="500997" y="353022"/>
                </a:lnTo>
                <a:lnTo>
                  <a:pt x="500043" y="355208"/>
                </a:lnTo>
                <a:lnTo>
                  <a:pt x="488779" y="371624"/>
                </a:lnTo>
                <a:lnTo>
                  <a:pt x="474333" y="385038"/>
                </a:lnTo>
                <a:lnTo>
                  <a:pt x="456595" y="394620"/>
                </a:lnTo>
                <a:lnTo>
                  <a:pt x="435564" y="400369"/>
                </a:lnTo>
                <a:lnTo>
                  <a:pt x="411240" y="402285"/>
                </a:lnTo>
                <a:close/>
              </a:path>
              <a:path w="1720214" h="514350">
                <a:moveTo>
                  <a:pt x="500997" y="353022"/>
                </a:moveTo>
                <a:lnTo>
                  <a:pt x="411240" y="353022"/>
                </a:lnTo>
                <a:lnTo>
                  <a:pt x="422625" y="352147"/>
                </a:lnTo>
                <a:lnTo>
                  <a:pt x="432820" y="349523"/>
                </a:lnTo>
                <a:lnTo>
                  <a:pt x="460576" y="322137"/>
                </a:lnTo>
                <a:lnTo>
                  <a:pt x="464222" y="299444"/>
                </a:lnTo>
                <a:lnTo>
                  <a:pt x="464222" y="220120"/>
                </a:lnTo>
                <a:lnTo>
                  <a:pt x="460911" y="194204"/>
                </a:lnTo>
                <a:lnTo>
                  <a:pt x="450977" y="175693"/>
                </a:lnTo>
                <a:lnTo>
                  <a:pt x="434419" y="164586"/>
                </a:lnTo>
                <a:lnTo>
                  <a:pt x="411240" y="160884"/>
                </a:lnTo>
                <a:lnTo>
                  <a:pt x="501399" y="160884"/>
                </a:lnTo>
                <a:lnTo>
                  <a:pt x="507680" y="174613"/>
                </a:lnTo>
                <a:lnTo>
                  <a:pt x="512814" y="196017"/>
                </a:lnTo>
                <a:lnTo>
                  <a:pt x="514526" y="220120"/>
                </a:lnTo>
                <a:lnTo>
                  <a:pt x="514526" y="293786"/>
                </a:lnTo>
                <a:lnTo>
                  <a:pt x="512917" y="316289"/>
                </a:lnTo>
                <a:lnTo>
                  <a:pt x="508089" y="336763"/>
                </a:lnTo>
                <a:lnTo>
                  <a:pt x="500997" y="353022"/>
                </a:lnTo>
                <a:close/>
              </a:path>
              <a:path w="1720214" h="514350">
                <a:moveTo>
                  <a:pt x="683885" y="402285"/>
                </a:moveTo>
                <a:lnTo>
                  <a:pt x="638195" y="394544"/>
                </a:lnTo>
                <a:lnTo>
                  <a:pt x="605303" y="371329"/>
                </a:lnTo>
                <a:lnTo>
                  <a:pt x="585435" y="336387"/>
                </a:lnTo>
                <a:lnTo>
                  <a:pt x="578813" y="293786"/>
                </a:lnTo>
                <a:lnTo>
                  <a:pt x="578813" y="220120"/>
                </a:lnTo>
                <a:lnTo>
                  <a:pt x="585584" y="173236"/>
                </a:lnTo>
                <a:lnTo>
                  <a:pt x="605899" y="138856"/>
                </a:lnTo>
                <a:lnTo>
                  <a:pt x="638938" y="117647"/>
                </a:lnTo>
                <a:lnTo>
                  <a:pt x="683885" y="110578"/>
                </a:lnTo>
                <a:lnTo>
                  <a:pt x="706823" y="112410"/>
                </a:lnTo>
                <a:lnTo>
                  <a:pt x="744774" y="127070"/>
                </a:lnTo>
                <a:lnTo>
                  <a:pt x="771768" y="155906"/>
                </a:lnTo>
                <a:lnTo>
                  <a:pt x="774045" y="160884"/>
                </a:lnTo>
                <a:lnTo>
                  <a:pt x="683885" y="160884"/>
                </a:lnTo>
                <a:lnTo>
                  <a:pt x="672388" y="161722"/>
                </a:lnTo>
                <a:lnTo>
                  <a:pt x="638018" y="182167"/>
                </a:lnTo>
                <a:lnTo>
                  <a:pt x="629563" y="220120"/>
                </a:lnTo>
                <a:lnTo>
                  <a:pt x="629563" y="299444"/>
                </a:lnTo>
                <a:lnTo>
                  <a:pt x="644594" y="339325"/>
                </a:lnTo>
                <a:lnTo>
                  <a:pt x="683885" y="353022"/>
                </a:lnTo>
                <a:lnTo>
                  <a:pt x="773642" y="353022"/>
                </a:lnTo>
                <a:lnTo>
                  <a:pt x="772688" y="355208"/>
                </a:lnTo>
                <a:lnTo>
                  <a:pt x="761424" y="371624"/>
                </a:lnTo>
                <a:lnTo>
                  <a:pt x="746978" y="385038"/>
                </a:lnTo>
                <a:lnTo>
                  <a:pt x="729240" y="394620"/>
                </a:lnTo>
                <a:lnTo>
                  <a:pt x="708209" y="400369"/>
                </a:lnTo>
                <a:lnTo>
                  <a:pt x="683885" y="402285"/>
                </a:lnTo>
                <a:close/>
              </a:path>
              <a:path w="1720214" h="514350">
                <a:moveTo>
                  <a:pt x="773642" y="353022"/>
                </a:moveTo>
                <a:lnTo>
                  <a:pt x="683885" y="353022"/>
                </a:lnTo>
                <a:lnTo>
                  <a:pt x="695270" y="352147"/>
                </a:lnTo>
                <a:lnTo>
                  <a:pt x="705465" y="349523"/>
                </a:lnTo>
                <a:lnTo>
                  <a:pt x="733221" y="322137"/>
                </a:lnTo>
                <a:lnTo>
                  <a:pt x="736867" y="299444"/>
                </a:lnTo>
                <a:lnTo>
                  <a:pt x="736867" y="220120"/>
                </a:lnTo>
                <a:lnTo>
                  <a:pt x="733556" y="194204"/>
                </a:lnTo>
                <a:lnTo>
                  <a:pt x="723621" y="175693"/>
                </a:lnTo>
                <a:lnTo>
                  <a:pt x="707064" y="164586"/>
                </a:lnTo>
                <a:lnTo>
                  <a:pt x="683885" y="160884"/>
                </a:lnTo>
                <a:lnTo>
                  <a:pt x="774045" y="160884"/>
                </a:lnTo>
                <a:lnTo>
                  <a:pt x="780325" y="174613"/>
                </a:lnTo>
                <a:lnTo>
                  <a:pt x="785460" y="196017"/>
                </a:lnTo>
                <a:lnTo>
                  <a:pt x="787172" y="220120"/>
                </a:lnTo>
                <a:lnTo>
                  <a:pt x="787172" y="293786"/>
                </a:lnTo>
                <a:lnTo>
                  <a:pt x="785562" y="316289"/>
                </a:lnTo>
                <a:lnTo>
                  <a:pt x="780734" y="336763"/>
                </a:lnTo>
                <a:lnTo>
                  <a:pt x="773642" y="353022"/>
                </a:lnTo>
                <a:close/>
              </a:path>
              <a:path w="1720214" h="514350">
                <a:moveTo>
                  <a:pt x="895061" y="396627"/>
                </a:moveTo>
                <a:lnTo>
                  <a:pt x="844169" y="396627"/>
                </a:lnTo>
                <a:lnTo>
                  <a:pt x="844169" y="5506"/>
                </a:lnTo>
                <a:lnTo>
                  <a:pt x="895061" y="5506"/>
                </a:lnTo>
                <a:lnTo>
                  <a:pt x="895061" y="192136"/>
                </a:lnTo>
                <a:lnTo>
                  <a:pt x="966837" y="192136"/>
                </a:lnTo>
                <a:lnTo>
                  <a:pt x="949239" y="207166"/>
                </a:lnTo>
                <a:lnTo>
                  <a:pt x="970526" y="242437"/>
                </a:lnTo>
                <a:lnTo>
                  <a:pt x="910091" y="242437"/>
                </a:lnTo>
                <a:lnTo>
                  <a:pt x="895061" y="256429"/>
                </a:lnTo>
                <a:lnTo>
                  <a:pt x="895061" y="396627"/>
                </a:lnTo>
                <a:close/>
              </a:path>
              <a:path w="1720214" h="514350">
                <a:moveTo>
                  <a:pt x="966837" y="192136"/>
                </a:moveTo>
                <a:lnTo>
                  <a:pt x="895061" y="192136"/>
                </a:lnTo>
                <a:lnTo>
                  <a:pt x="988377" y="106114"/>
                </a:lnTo>
                <a:lnTo>
                  <a:pt x="1025734" y="141832"/>
                </a:lnTo>
                <a:lnTo>
                  <a:pt x="966837" y="192136"/>
                </a:lnTo>
                <a:close/>
              </a:path>
              <a:path w="1720214" h="514350">
                <a:moveTo>
                  <a:pt x="1065472" y="396627"/>
                </a:moveTo>
                <a:lnTo>
                  <a:pt x="1002217" y="396627"/>
                </a:lnTo>
                <a:lnTo>
                  <a:pt x="910091" y="242437"/>
                </a:lnTo>
                <a:lnTo>
                  <a:pt x="970526" y="242437"/>
                </a:lnTo>
                <a:lnTo>
                  <a:pt x="987812" y="271079"/>
                </a:lnTo>
                <a:lnTo>
                  <a:pt x="1015279" y="316073"/>
                </a:lnTo>
                <a:lnTo>
                  <a:pt x="1041166" y="357922"/>
                </a:lnTo>
                <a:lnTo>
                  <a:pt x="1065472" y="396627"/>
                </a:lnTo>
                <a:close/>
              </a:path>
              <a:path w="1720214" h="514350">
                <a:moveTo>
                  <a:pt x="1144025" y="55809"/>
                </a:moveTo>
                <a:lnTo>
                  <a:pt x="1129442" y="55809"/>
                </a:lnTo>
                <a:lnTo>
                  <a:pt x="1122841" y="52932"/>
                </a:lnTo>
                <a:lnTo>
                  <a:pt x="1111335" y="41423"/>
                </a:lnTo>
                <a:lnTo>
                  <a:pt x="1108459" y="34825"/>
                </a:lnTo>
                <a:lnTo>
                  <a:pt x="1108459" y="20240"/>
                </a:lnTo>
                <a:lnTo>
                  <a:pt x="1111335" y="13890"/>
                </a:lnTo>
                <a:lnTo>
                  <a:pt x="1122841" y="2777"/>
                </a:lnTo>
                <a:lnTo>
                  <a:pt x="1129442" y="0"/>
                </a:lnTo>
                <a:lnTo>
                  <a:pt x="1144330" y="0"/>
                </a:lnTo>
                <a:lnTo>
                  <a:pt x="1150731" y="2727"/>
                </a:lnTo>
                <a:lnTo>
                  <a:pt x="1156084" y="8184"/>
                </a:lnTo>
                <a:lnTo>
                  <a:pt x="1161541" y="13542"/>
                </a:lnTo>
                <a:lnTo>
                  <a:pt x="1164266" y="19942"/>
                </a:lnTo>
                <a:lnTo>
                  <a:pt x="1164266" y="34825"/>
                </a:lnTo>
                <a:lnTo>
                  <a:pt x="1161494" y="41423"/>
                </a:lnTo>
                <a:lnTo>
                  <a:pt x="1150378" y="52932"/>
                </a:lnTo>
                <a:lnTo>
                  <a:pt x="1144025" y="55809"/>
                </a:lnTo>
                <a:close/>
              </a:path>
              <a:path w="1720214" h="514350">
                <a:moveTo>
                  <a:pt x="1160999" y="396627"/>
                </a:moveTo>
                <a:lnTo>
                  <a:pt x="1110097" y="396627"/>
                </a:lnTo>
                <a:lnTo>
                  <a:pt x="1110097" y="116680"/>
                </a:lnTo>
                <a:lnTo>
                  <a:pt x="1160999" y="116680"/>
                </a:lnTo>
                <a:lnTo>
                  <a:pt x="1160999" y="396627"/>
                </a:lnTo>
                <a:close/>
              </a:path>
              <a:path w="1720214" h="514350">
                <a:moveTo>
                  <a:pt x="1409536" y="125609"/>
                </a:moveTo>
                <a:lnTo>
                  <a:pt x="1295015" y="125609"/>
                </a:lnTo>
                <a:lnTo>
                  <a:pt x="1300879" y="122717"/>
                </a:lnTo>
                <a:lnTo>
                  <a:pt x="1345918" y="112448"/>
                </a:lnTo>
                <a:lnTo>
                  <a:pt x="1354251" y="112215"/>
                </a:lnTo>
                <a:lnTo>
                  <a:pt x="1367983" y="112848"/>
                </a:lnTo>
                <a:lnTo>
                  <a:pt x="1380746" y="114745"/>
                </a:lnTo>
                <a:lnTo>
                  <a:pt x="1392539" y="117908"/>
                </a:lnTo>
                <a:lnTo>
                  <a:pt x="1403362" y="122336"/>
                </a:lnTo>
                <a:lnTo>
                  <a:pt x="1409536" y="125609"/>
                </a:lnTo>
                <a:close/>
              </a:path>
              <a:path w="1720214" h="514350">
                <a:moveTo>
                  <a:pt x="1295015" y="396627"/>
                </a:moveTo>
                <a:lnTo>
                  <a:pt x="1244714" y="396627"/>
                </a:lnTo>
                <a:lnTo>
                  <a:pt x="1244714" y="116680"/>
                </a:lnTo>
                <a:lnTo>
                  <a:pt x="1291148" y="116680"/>
                </a:lnTo>
                <a:lnTo>
                  <a:pt x="1295015" y="125609"/>
                </a:lnTo>
                <a:lnTo>
                  <a:pt x="1409536" y="125609"/>
                </a:lnTo>
                <a:lnTo>
                  <a:pt x="1438337" y="152548"/>
                </a:lnTo>
                <a:lnTo>
                  <a:pt x="1442597" y="160884"/>
                </a:lnTo>
                <a:lnTo>
                  <a:pt x="1343688" y="160884"/>
                </a:lnTo>
                <a:lnTo>
                  <a:pt x="1330991" y="161647"/>
                </a:lnTo>
                <a:lnTo>
                  <a:pt x="1318648" y="163934"/>
                </a:lnTo>
                <a:lnTo>
                  <a:pt x="1306656" y="167747"/>
                </a:lnTo>
                <a:lnTo>
                  <a:pt x="1295015" y="173086"/>
                </a:lnTo>
                <a:lnTo>
                  <a:pt x="1295015" y="396627"/>
                </a:lnTo>
                <a:close/>
              </a:path>
              <a:path w="1720214" h="514350">
                <a:moveTo>
                  <a:pt x="1450844" y="396627"/>
                </a:moveTo>
                <a:lnTo>
                  <a:pt x="1400095" y="396627"/>
                </a:lnTo>
                <a:lnTo>
                  <a:pt x="1400095" y="215053"/>
                </a:lnTo>
                <a:lnTo>
                  <a:pt x="1399098" y="202478"/>
                </a:lnTo>
                <a:lnTo>
                  <a:pt x="1375666" y="168583"/>
                </a:lnTo>
                <a:lnTo>
                  <a:pt x="1343688" y="160884"/>
                </a:lnTo>
                <a:lnTo>
                  <a:pt x="1442597" y="160884"/>
                </a:lnTo>
                <a:lnTo>
                  <a:pt x="1443808" y="163254"/>
                </a:lnTo>
                <a:lnTo>
                  <a:pt x="1447716" y="175281"/>
                </a:lnTo>
                <a:lnTo>
                  <a:pt x="1450062" y="188629"/>
                </a:lnTo>
                <a:lnTo>
                  <a:pt x="1450800" y="202478"/>
                </a:lnTo>
                <a:lnTo>
                  <a:pt x="1450844" y="396627"/>
                </a:lnTo>
                <a:close/>
              </a:path>
              <a:path w="1720214" h="514350">
                <a:moveTo>
                  <a:pt x="1612911" y="403323"/>
                </a:moveTo>
                <a:lnTo>
                  <a:pt x="1569234" y="396624"/>
                </a:lnTo>
                <a:lnTo>
                  <a:pt x="1536416" y="376530"/>
                </a:lnTo>
                <a:lnTo>
                  <a:pt x="1515880" y="343567"/>
                </a:lnTo>
                <a:lnTo>
                  <a:pt x="1509032" y="298253"/>
                </a:lnTo>
                <a:lnTo>
                  <a:pt x="1509032" y="215053"/>
                </a:lnTo>
                <a:lnTo>
                  <a:pt x="1516212" y="171449"/>
                </a:lnTo>
                <a:lnTo>
                  <a:pt x="1537759" y="138856"/>
                </a:lnTo>
                <a:lnTo>
                  <a:pt x="1571543" y="118429"/>
                </a:lnTo>
                <a:lnTo>
                  <a:pt x="1615150" y="111620"/>
                </a:lnTo>
                <a:lnTo>
                  <a:pt x="1624647" y="111973"/>
                </a:lnTo>
                <a:lnTo>
                  <a:pt x="1665851" y="125907"/>
                </a:lnTo>
                <a:lnTo>
                  <a:pt x="1669918" y="131860"/>
                </a:lnTo>
                <a:lnTo>
                  <a:pt x="1719629" y="131860"/>
                </a:lnTo>
                <a:lnTo>
                  <a:pt x="1719629" y="161475"/>
                </a:lnTo>
                <a:lnTo>
                  <a:pt x="1612911" y="161475"/>
                </a:lnTo>
                <a:lnTo>
                  <a:pt x="1601035" y="162414"/>
                </a:lnTo>
                <a:lnTo>
                  <a:pt x="1567717" y="184727"/>
                </a:lnTo>
                <a:lnTo>
                  <a:pt x="1559933" y="294377"/>
                </a:lnTo>
                <a:lnTo>
                  <a:pt x="1560751" y="307635"/>
                </a:lnTo>
                <a:lnTo>
                  <a:pt x="1580435" y="345615"/>
                </a:lnTo>
                <a:lnTo>
                  <a:pt x="1612911" y="354660"/>
                </a:lnTo>
                <a:lnTo>
                  <a:pt x="1719629" y="354660"/>
                </a:lnTo>
                <a:lnTo>
                  <a:pt x="1719629" y="381597"/>
                </a:lnTo>
                <a:lnTo>
                  <a:pt x="1668870" y="381597"/>
                </a:lnTo>
                <a:lnTo>
                  <a:pt x="1665245" y="386079"/>
                </a:lnTo>
                <a:lnTo>
                  <a:pt x="1660614" y="390154"/>
                </a:lnTo>
                <a:lnTo>
                  <a:pt x="1623109" y="402932"/>
                </a:lnTo>
                <a:lnTo>
                  <a:pt x="1612911" y="403323"/>
                </a:lnTo>
                <a:close/>
              </a:path>
              <a:path w="1720214" h="514350">
                <a:moveTo>
                  <a:pt x="1719629" y="131860"/>
                </a:moveTo>
                <a:lnTo>
                  <a:pt x="1669918" y="131860"/>
                </a:lnTo>
                <a:lnTo>
                  <a:pt x="1676614" y="116680"/>
                </a:lnTo>
                <a:lnTo>
                  <a:pt x="1719629" y="116680"/>
                </a:lnTo>
                <a:lnTo>
                  <a:pt x="1719629" y="131860"/>
                </a:lnTo>
                <a:close/>
              </a:path>
              <a:path w="1720214" h="514350">
                <a:moveTo>
                  <a:pt x="1719629" y="354660"/>
                </a:moveTo>
                <a:lnTo>
                  <a:pt x="1612911" y="354660"/>
                </a:lnTo>
                <a:lnTo>
                  <a:pt x="1626270" y="353478"/>
                </a:lnTo>
                <a:lnTo>
                  <a:pt x="1637769" y="349932"/>
                </a:lnTo>
                <a:lnTo>
                  <a:pt x="1665449" y="311980"/>
                </a:lnTo>
                <a:lnTo>
                  <a:pt x="1668870" y="278756"/>
                </a:lnTo>
                <a:lnTo>
                  <a:pt x="1668754" y="215053"/>
                </a:lnTo>
                <a:lnTo>
                  <a:pt x="1654583" y="175762"/>
                </a:lnTo>
                <a:lnTo>
                  <a:pt x="1612911" y="161475"/>
                </a:lnTo>
                <a:lnTo>
                  <a:pt x="1719629" y="161475"/>
                </a:lnTo>
                <a:lnTo>
                  <a:pt x="1719629" y="354660"/>
                </a:lnTo>
                <a:close/>
              </a:path>
              <a:path w="1720214" h="514350">
                <a:moveTo>
                  <a:pt x="1641486" y="513899"/>
                </a:moveTo>
                <a:lnTo>
                  <a:pt x="1629142" y="474313"/>
                </a:lnTo>
                <a:lnTo>
                  <a:pt x="1646524" y="469375"/>
                </a:lnTo>
                <a:lnTo>
                  <a:pt x="1658940" y="459618"/>
                </a:lnTo>
                <a:lnTo>
                  <a:pt x="1666388" y="445043"/>
                </a:lnTo>
                <a:lnTo>
                  <a:pt x="1668870" y="425650"/>
                </a:lnTo>
                <a:lnTo>
                  <a:pt x="1668870" y="381597"/>
                </a:lnTo>
                <a:lnTo>
                  <a:pt x="1719629" y="381597"/>
                </a:lnTo>
                <a:lnTo>
                  <a:pt x="1719629" y="432346"/>
                </a:lnTo>
                <a:lnTo>
                  <a:pt x="1718475" y="449786"/>
                </a:lnTo>
                <a:lnTo>
                  <a:pt x="1701170" y="489944"/>
                </a:lnTo>
                <a:lnTo>
                  <a:pt x="1660678" y="511175"/>
                </a:lnTo>
                <a:lnTo>
                  <a:pt x="1641486" y="513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3657" y="2329439"/>
            <a:ext cx="3109058" cy="403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354" y="2996188"/>
            <a:ext cx="2881630" cy="514350"/>
          </a:xfrm>
          <a:custGeom>
            <a:avLst/>
            <a:gdLst/>
            <a:ahLst/>
            <a:cxnLst/>
            <a:rect l="l" t="t" r="r" b="b"/>
            <a:pathLst>
              <a:path w="2881629" h="514350">
                <a:moveTo>
                  <a:pt x="50750" y="396629"/>
                </a:moveTo>
                <a:lnTo>
                  <a:pt x="0" y="396629"/>
                </a:lnTo>
                <a:lnTo>
                  <a:pt x="0" y="5505"/>
                </a:lnTo>
                <a:lnTo>
                  <a:pt x="130671" y="5505"/>
                </a:lnTo>
                <a:lnTo>
                  <a:pt x="157078" y="7746"/>
                </a:lnTo>
                <a:lnTo>
                  <a:pt x="179895" y="14472"/>
                </a:lnTo>
                <a:lnTo>
                  <a:pt x="199122" y="25681"/>
                </a:lnTo>
                <a:lnTo>
                  <a:pt x="214758" y="41376"/>
                </a:lnTo>
                <a:lnTo>
                  <a:pt x="223889" y="55816"/>
                </a:lnTo>
                <a:lnTo>
                  <a:pt x="50750" y="55816"/>
                </a:lnTo>
                <a:lnTo>
                  <a:pt x="50750" y="229047"/>
                </a:lnTo>
                <a:lnTo>
                  <a:pt x="224276" y="229047"/>
                </a:lnTo>
                <a:lnTo>
                  <a:pt x="222051" y="234705"/>
                </a:lnTo>
                <a:lnTo>
                  <a:pt x="209010" y="253714"/>
                </a:lnTo>
                <a:lnTo>
                  <a:pt x="190276" y="267293"/>
                </a:lnTo>
                <a:lnTo>
                  <a:pt x="165850" y="275441"/>
                </a:lnTo>
                <a:lnTo>
                  <a:pt x="135730" y="278158"/>
                </a:lnTo>
                <a:lnTo>
                  <a:pt x="50750" y="278158"/>
                </a:lnTo>
                <a:lnTo>
                  <a:pt x="50750" y="396629"/>
                </a:lnTo>
                <a:close/>
              </a:path>
              <a:path w="2881629" h="514350">
                <a:moveTo>
                  <a:pt x="224276" y="229047"/>
                </a:moveTo>
                <a:lnTo>
                  <a:pt x="123378" y="229047"/>
                </a:lnTo>
                <a:lnTo>
                  <a:pt x="138251" y="228089"/>
                </a:lnTo>
                <a:lnTo>
                  <a:pt x="151022" y="225216"/>
                </a:lnTo>
                <a:lnTo>
                  <a:pt x="182388" y="197460"/>
                </a:lnTo>
                <a:lnTo>
                  <a:pt x="190760" y="158874"/>
                </a:lnTo>
                <a:lnTo>
                  <a:pt x="191541" y="134092"/>
                </a:lnTo>
                <a:lnTo>
                  <a:pt x="190425" y="113936"/>
                </a:lnTo>
                <a:lnTo>
                  <a:pt x="173682" y="73228"/>
                </a:lnTo>
                <a:lnTo>
                  <a:pt x="137433" y="56904"/>
                </a:lnTo>
                <a:lnTo>
                  <a:pt x="121146" y="55816"/>
                </a:lnTo>
                <a:lnTo>
                  <a:pt x="223889" y="55816"/>
                </a:lnTo>
                <a:lnTo>
                  <a:pt x="226869" y="60528"/>
                </a:lnTo>
                <a:lnTo>
                  <a:pt x="235520" y="82267"/>
                </a:lnTo>
                <a:lnTo>
                  <a:pt x="240710" y="106591"/>
                </a:lnTo>
                <a:lnTo>
                  <a:pt x="242440" y="133502"/>
                </a:lnTo>
                <a:lnTo>
                  <a:pt x="241166" y="161425"/>
                </a:lnTo>
                <a:lnTo>
                  <a:pt x="237343" y="187600"/>
                </a:lnTo>
                <a:lnTo>
                  <a:pt x="230971" y="212027"/>
                </a:lnTo>
                <a:lnTo>
                  <a:pt x="224276" y="229047"/>
                </a:lnTo>
                <a:close/>
              </a:path>
              <a:path w="2881629" h="514350">
                <a:moveTo>
                  <a:pt x="388887" y="402287"/>
                </a:moveTo>
                <a:lnTo>
                  <a:pt x="343197" y="394546"/>
                </a:lnTo>
                <a:lnTo>
                  <a:pt x="310306" y="371331"/>
                </a:lnTo>
                <a:lnTo>
                  <a:pt x="290437" y="336388"/>
                </a:lnTo>
                <a:lnTo>
                  <a:pt x="283814" y="293788"/>
                </a:lnTo>
                <a:lnTo>
                  <a:pt x="283814" y="220122"/>
                </a:lnTo>
                <a:lnTo>
                  <a:pt x="290586" y="173237"/>
                </a:lnTo>
                <a:lnTo>
                  <a:pt x="310902" y="138855"/>
                </a:lnTo>
                <a:lnTo>
                  <a:pt x="343941" y="117651"/>
                </a:lnTo>
                <a:lnTo>
                  <a:pt x="388887" y="110585"/>
                </a:lnTo>
                <a:lnTo>
                  <a:pt x="411825" y="112417"/>
                </a:lnTo>
                <a:lnTo>
                  <a:pt x="449776" y="127076"/>
                </a:lnTo>
                <a:lnTo>
                  <a:pt x="476770" y="155910"/>
                </a:lnTo>
                <a:lnTo>
                  <a:pt x="479046" y="160886"/>
                </a:lnTo>
                <a:lnTo>
                  <a:pt x="388887" y="160886"/>
                </a:lnTo>
                <a:lnTo>
                  <a:pt x="377390" y="161723"/>
                </a:lnTo>
                <a:lnTo>
                  <a:pt x="343020" y="182168"/>
                </a:lnTo>
                <a:lnTo>
                  <a:pt x="334565" y="220122"/>
                </a:lnTo>
                <a:lnTo>
                  <a:pt x="334565" y="299446"/>
                </a:lnTo>
                <a:lnTo>
                  <a:pt x="349597" y="339327"/>
                </a:lnTo>
                <a:lnTo>
                  <a:pt x="388887" y="353024"/>
                </a:lnTo>
                <a:lnTo>
                  <a:pt x="478644" y="353024"/>
                </a:lnTo>
                <a:lnTo>
                  <a:pt x="477691" y="355210"/>
                </a:lnTo>
                <a:lnTo>
                  <a:pt x="466426" y="371626"/>
                </a:lnTo>
                <a:lnTo>
                  <a:pt x="451981" y="385040"/>
                </a:lnTo>
                <a:lnTo>
                  <a:pt x="434243" y="394622"/>
                </a:lnTo>
                <a:lnTo>
                  <a:pt x="413211" y="400371"/>
                </a:lnTo>
                <a:lnTo>
                  <a:pt x="388887" y="402287"/>
                </a:lnTo>
                <a:close/>
              </a:path>
              <a:path w="2881629" h="514350">
                <a:moveTo>
                  <a:pt x="478644" y="353024"/>
                </a:moveTo>
                <a:lnTo>
                  <a:pt x="388887" y="353024"/>
                </a:lnTo>
                <a:lnTo>
                  <a:pt x="400273" y="352149"/>
                </a:lnTo>
                <a:lnTo>
                  <a:pt x="410467" y="349525"/>
                </a:lnTo>
                <a:lnTo>
                  <a:pt x="438224" y="322139"/>
                </a:lnTo>
                <a:lnTo>
                  <a:pt x="441870" y="299446"/>
                </a:lnTo>
                <a:lnTo>
                  <a:pt x="441870" y="220122"/>
                </a:lnTo>
                <a:lnTo>
                  <a:pt x="438559" y="194206"/>
                </a:lnTo>
                <a:lnTo>
                  <a:pt x="428624" y="175695"/>
                </a:lnTo>
                <a:lnTo>
                  <a:pt x="412067" y="164588"/>
                </a:lnTo>
                <a:lnTo>
                  <a:pt x="388887" y="160886"/>
                </a:lnTo>
                <a:lnTo>
                  <a:pt x="479046" y="160886"/>
                </a:lnTo>
                <a:lnTo>
                  <a:pt x="485327" y="174615"/>
                </a:lnTo>
                <a:lnTo>
                  <a:pt x="490462" y="196019"/>
                </a:lnTo>
                <a:lnTo>
                  <a:pt x="492173" y="220122"/>
                </a:lnTo>
                <a:lnTo>
                  <a:pt x="492173" y="293788"/>
                </a:lnTo>
                <a:lnTo>
                  <a:pt x="490564" y="316291"/>
                </a:lnTo>
                <a:lnTo>
                  <a:pt x="485737" y="336765"/>
                </a:lnTo>
                <a:lnTo>
                  <a:pt x="478644" y="353024"/>
                </a:lnTo>
                <a:close/>
              </a:path>
              <a:path w="2881629" h="514350">
                <a:moveTo>
                  <a:pt x="695546" y="125167"/>
                </a:moveTo>
                <a:lnTo>
                  <a:pt x="597239" y="125167"/>
                </a:lnTo>
                <a:lnTo>
                  <a:pt x="609536" y="119503"/>
                </a:lnTo>
                <a:lnTo>
                  <a:pt x="622465" y="115454"/>
                </a:lnTo>
                <a:lnTo>
                  <a:pt x="636027" y="113024"/>
                </a:lnTo>
                <a:lnTo>
                  <a:pt x="650221" y="112213"/>
                </a:lnTo>
                <a:lnTo>
                  <a:pt x="660751" y="112604"/>
                </a:lnTo>
                <a:lnTo>
                  <a:pt x="672099" y="113778"/>
                </a:lnTo>
                <a:lnTo>
                  <a:pt x="684266" y="115733"/>
                </a:lnTo>
                <a:lnTo>
                  <a:pt x="697251" y="118471"/>
                </a:lnTo>
                <a:lnTo>
                  <a:pt x="695546" y="125167"/>
                </a:lnTo>
                <a:close/>
              </a:path>
              <a:path w="2881629" h="514350">
                <a:moveTo>
                  <a:pt x="597834" y="396629"/>
                </a:moveTo>
                <a:lnTo>
                  <a:pt x="546935" y="396629"/>
                </a:lnTo>
                <a:lnTo>
                  <a:pt x="546935" y="116681"/>
                </a:lnTo>
                <a:lnTo>
                  <a:pt x="595007" y="116681"/>
                </a:lnTo>
                <a:lnTo>
                  <a:pt x="597239" y="125167"/>
                </a:lnTo>
                <a:lnTo>
                  <a:pt x="695546" y="125167"/>
                </a:lnTo>
                <a:lnTo>
                  <a:pt x="686604" y="160286"/>
                </a:lnTo>
                <a:lnTo>
                  <a:pt x="652454" y="160286"/>
                </a:lnTo>
                <a:lnTo>
                  <a:pt x="641497" y="161002"/>
                </a:lnTo>
                <a:lnTo>
                  <a:pt x="606792" y="178015"/>
                </a:lnTo>
                <a:lnTo>
                  <a:pt x="597834" y="203301"/>
                </a:lnTo>
                <a:lnTo>
                  <a:pt x="597834" y="396629"/>
                </a:lnTo>
                <a:close/>
              </a:path>
              <a:path w="2881629" h="514350">
                <a:moveTo>
                  <a:pt x="684899" y="166982"/>
                </a:moveTo>
                <a:lnTo>
                  <a:pt x="677234" y="164055"/>
                </a:lnTo>
                <a:lnTo>
                  <a:pt x="669272" y="161962"/>
                </a:lnTo>
                <a:lnTo>
                  <a:pt x="661012" y="160705"/>
                </a:lnTo>
                <a:lnTo>
                  <a:pt x="652454" y="160286"/>
                </a:lnTo>
                <a:lnTo>
                  <a:pt x="686604" y="160286"/>
                </a:lnTo>
                <a:lnTo>
                  <a:pt x="684899" y="166982"/>
                </a:lnTo>
                <a:close/>
              </a:path>
              <a:path w="2881629" h="514350">
                <a:moveTo>
                  <a:pt x="803416" y="403916"/>
                </a:moveTo>
                <a:lnTo>
                  <a:pt x="754833" y="388820"/>
                </a:lnTo>
                <a:lnTo>
                  <a:pt x="731681" y="354586"/>
                </a:lnTo>
                <a:lnTo>
                  <a:pt x="727365" y="322811"/>
                </a:lnTo>
                <a:lnTo>
                  <a:pt x="727365" y="5505"/>
                </a:lnTo>
                <a:lnTo>
                  <a:pt x="778860" y="5505"/>
                </a:lnTo>
                <a:lnTo>
                  <a:pt x="778860" y="116681"/>
                </a:lnTo>
                <a:lnTo>
                  <a:pt x="836901" y="116681"/>
                </a:lnTo>
                <a:lnTo>
                  <a:pt x="823509" y="164753"/>
                </a:lnTo>
                <a:lnTo>
                  <a:pt x="778860" y="164753"/>
                </a:lnTo>
                <a:lnTo>
                  <a:pt x="778860" y="322811"/>
                </a:lnTo>
                <a:lnTo>
                  <a:pt x="801296" y="359310"/>
                </a:lnTo>
                <a:lnTo>
                  <a:pt x="818448" y="363739"/>
                </a:lnTo>
                <a:lnTo>
                  <a:pt x="803416" y="403916"/>
                </a:lnTo>
                <a:close/>
              </a:path>
              <a:path w="2881629" h="514350">
                <a:moveTo>
                  <a:pt x="974909" y="402725"/>
                </a:moveTo>
                <a:lnTo>
                  <a:pt x="928941" y="396335"/>
                </a:lnTo>
                <a:lnTo>
                  <a:pt x="896106" y="377165"/>
                </a:lnTo>
                <a:lnTo>
                  <a:pt x="876406" y="345215"/>
                </a:lnTo>
                <a:lnTo>
                  <a:pt x="869839" y="300484"/>
                </a:lnTo>
                <a:lnTo>
                  <a:pt x="869839" y="116681"/>
                </a:lnTo>
                <a:lnTo>
                  <a:pt x="920740" y="116681"/>
                </a:lnTo>
                <a:lnTo>
                  <a:pt x="920740" y="296017"/>
                </a:lnTo>
                <a:lnTo>
                  <a:pt x="921558" y="309610"/>
                </a:lnTo>
                <a:lnTo>
                  <a:pt x="941313" y="345578"/>
                </a:lnTo>
                <a:lnTo>
                  <a:pt x="974909" y="353614"/>
                </a:lnTo>
                <a:lnTo>
                  <a:pt x="1078198" y="353614"/>
                </a:lnTo>
                <a:lnTo>
                  <a:pt x="1078198" y="384275"/>
                </a:lnTo>
                <a:lnTo>
                  <a:pt x="1028487" y="384275"/>
                </a:lnTo>
                <a:lnTo>
                  <a:pt x="1023250" y="388294"/>
                </a:lnTo>
                <a:lnTo>
                  <a:pt x="1017513" y="391864"/>
                </a:lnTo>
                <a:lnTo>
                  <a:pt x="982621" y="402409"/>
                </a:lnTo>
                <a:lnTo>
                  <a:pt x="974909" y="402725"/>
                </a:lnTo>
                <a:close/>
              </a:path>
              <a:path w="2881629" h="514350">
                <a:moveTo>
                  <a:pt x="1078198" y="353614"/>
                </a:moveTo>
                <a:lnTo>
                  <a:pt x="974909" y="353614"/>
                </a:lnTo>
                <a:lnTo>
                  <a:pt x="987916" y="352657"/>
                </a:lnTo>
                <a:lnTo>
                  <a:pt x="998949" y="349784"/>
                </a:lnTo>
                <a:lnTo>
                  <a:pt x="1024361" y="319570"/>
                </a:lnTo>
                <a:lnTo>
                  <a:pt x="1027449" y="116681"/>
                </a:lnTo>
                <a:lnTo>
                  <a:pt x="1078198" y="116681"/>
                </a:lnTo>
                <a:lnTo>
                  <a:pt x="1078198" y="353614"/>
                </a:lnTo>
                <a:close/>
              </a:path>
              <a:path w="2881629" h="514350">
                <a:moveTo>
                  <a:pt x="1078198" y="396629"/>
                </a:moveTo>
                <a:lnTo>
                  <a:pt x="1030278" y="396629"/>
                </a:lnTo>
                <a:lnTo>
                  <a:pt x="1028487" y="384275"/>
                </a:lnTo>
                <a:lnTo>
                  <a:pt x="1078198" y="384275"/>
                </a:lnTo>
                <a:lnTo>
                  <a:pt x="1078198" y="396629"/>
                </a:lnTo>
                <a:close/>
              </a:path>
              <a:path w="2881629" h="514350">
                <a:moveTo>
                  <a:pt x="1224054" y="403325"/>
                </a:moveTo>
                <a:lnTo>
                  <a:pt x="1180374" y="396626"/>
                </a:lnTo>
                <a:lnTo>
                  <a:pt x="1147559" y="376532"/>
                </a:lnTo>
                <a:lnTo>
                  <a:pt x="1127019" y="343569"/>
                </a:lnTo>
                <a:lnTo>
                  <a:pt x="1120174" y="298255"/>
                </a:lnTo>
                <a:lnTo>
                  <a:pt x="1120174" y="215055"/>
                </a:lnTo>
                <a:lnTo>
                  <a:pt x="1127354" y="171450"/>
                </a:lnTo>
                <a:lnTo>
                  <a:pt x="1148892" y="138855"/>
                </a:lnTo>
                <a:lnTo>
                  <a:pt x="1182680" y="118431"/>
                </a:lnTo>
                <a:lnTo>
                  <a:pt x="1226283" y="111623"/>
                </a:lnTo>
                <a:lnTo>
                  <a:pt x="1235780" y="111976"/>
                </a:lnTo>
                <a:lnTo>
                  <a:pt x="1276984" y="125910"/>
                </a:lnTo>
                <a:lnTo>
                  <a:pt x="1281051" y="131863"/>
                </a:lnTo>
                <a:lnTo>
                  <a:pt x="1330762" y="131863"/>
                </a:lnTo>
                <a:lnTo>
                  <a:pt x="1330762" y="161477"/>
                </a:lnTo>
                <a:lnTo>
                  <a:pt x="1224054" y="161477"/>
                </a:lnTo>
                <a:lnTo>
                  <a:pt x="1212178" y="162416"/>
                </a:lnTo>
                <a:lnTo>
                  <a:pt x="1178859" y="184729"/>
                </a:lnTo>
                <a:lnTo>
                  <a:pt x="1171076" y="294379"/>
                </a:lnTo>
                <a:lnTo>
                  <a:pt x="1171894" y="307637"/>
                </a:lnTo>
                <a:lnTo>
                  <a:pt x="1191574" y="345617"/>
                </a:lnTo>
                <a:lnTo>
                  <a:pt x="1224054" y="354662"/>
                </a:lnTo>
                <a:lnTo>
                  <a:pt x="1330762" y="354662"/>
                </a:lnTo>
                <a:lnTo>
                  <a:pt x="1330762" y="381599"/>
                </a:lnTo>
                <a:lnTo>
                  <a:pt x="1280013" y="381599"/>
                </a:lnTo>
                <a:lnTo>
                  <a:pt x="1276388" y="386081"/>
                </a:lnTo>
                <a:lnTo>
                  <a:pt x="1271756" y="390156"/>
                </a:lnTo>
                <a:lnTo>
                  <a:pt x="1234250" y="402934"/>
                </a:lnTo>
                <a:lnTo>
                  <a:pt x="1224054" y="403325"/>
                </a:lnTo>
                <a:close/>
              </a:path>
              <a:path w="2881629" h="514350">
                <a:moveTo>
                  <a:pt x="1330762" y="131863"/>
                </a:moveTo>
                <a:lnTo>
                  <a:pt x="1281051" y="131863"/>
                </a:lnTo>
                <a:lnTo>
                  <a:pt x="1287757" y="116681"/>
                </a:lnTo>
                <a:lnTo>
                  <a:pt x="1330762" y="116681"/>
                </a:lnTo>
                <a:lnTo>
                  <a:pt x="1330762" y="131863"/>
                </a:lnTo>
                <a:close/>
              </a:path>
              <a:path w="2881629" h="514350">
                <a:moveTo>
                  <a:pt x="1330762" y="354662"/>
                </a:moveTo>
                <a:lnTo>
                  <a:pt x="1224054" y="354662"/>
                </a:lnTo>
                <a:lnTo>
                  <a:pt x="1237411" y="353480"/>
                </a:lnTo>
                <a:lnTo>
                  <a:pt x="1248908" y="349934"/>
                </a:lnTo>
                <a:lnTo>
                  <a:pt x="1276591" y="311982"/>
                </a:lnTo>
                <a:lnTo>
                  <a:pt x="1280013" y="278758"/>
                </a:lnTo>
                <a:lnTo>
                  <a:pt x="1279897" y="215055"/>
                </a:lnTo>
                <a:lnTo>
                  <a:pt x="1265726" y="175764"/>
                </a:lnTo>
                <a:lnTo>
                  <a:pt x="1224054" y="161477"/>
                </a:lnTo>
                <a:lnTo>
                  <a:pt x="1330762" y="161477"/>
                </a:lnTo>
                <a:lnTo>
                  <a:pt x="1330762" y="354662"/>
                </a:lnTo>
                <a:close/>
              </a:path>
              <a:path w="2881629" h="514350">
                <a:moveTo>
                  <a:pt x="1252629" y="513901"/>
                </a:moveTo>
                <a:lnTo>
                  <a:pt x="1240275" y="474315"/>
                </a:lnTo>
                <a:lnTo>
                  <a:pt x="1257659" y="469377"/>
                </a:lnTo>
                <a:lnTo>
                  <a:pt x="1270077" y="459620"/>
                </a:lnTo>
                <a:lnTo>
                  <a:pt x="1277529" y="445045"/>
                </a:lnTo>
                <a:lnTo>
                  <a:pt x="1280013" y="425652"/>
                </a:lnTo>
                <a:lnTo>
                  <a:pt x="1280013" y="381599"/>
                </a:lnTo>
                <a:lnTo>
                  <a:pt x="1330762" y="381599"/>
                </a:lnTo>
                <a:lnTo>
                  <a:pt x="1330762" y="432348"/>
                </a:lnTo>
                <a:lnTo>
                  <a:pt x="1329609" y="449787"/>
                </a:lnTo>
                <a:lnTo>
                  <a:pt x="1312312" y="489945"/>
                </a:lnTo>
                <a:lnTo>
                  <a:pt x="1271817" y="511177"/>
                </a:lnTo>
                <a:lnTo>
                  <a:pt x="1252629" y="513901"/>
                </a:lnTo>
                <a:close/>
              </a:path>
              <a:path w="2881629" h="514350">
                <a:moveTo>
                  <a:pt x="1587733" y="194966"/>
                </a:moveTo>
                <a:lnTo>
                  <a:pt x="1538683" y="194966"/>
                </a:lnTo>
                <a:lnTo>
                  <a:pt x="1537558" y="183943"/>
                </a:lnTo>
                <a:lnTo>
                  <a:pt x="1534183" y="174391"/>
                </a:lnTo>
                <a:lnTo>
                  <a:pt x="1498914" y="150874"/>
                </a:lnTo>
                <a:lnTo>
                  <a:pt x="1469332" y="147932"/>
                </a:lnTo>
                <a:lnTo>
                  <a:pt x="1473199" y="112213"/>
                </a:lnTo>
                <a:lnTo>
                  <a:pt x="1519821" y="116492"/>
                </a:lnTo>
                <a:lnTo>
                  <a:pt x="1563728" y="138224"/>
                </a:lnTo>
                <a:lnTo>
                  <a:pt x="1586090" y="182396"/>
                </a:lnTo>
                <a:lnTo>
                  <a:pt x="1587733" y="194966"/>
                </a:lnTo>
                <a:close/>
              </a:path>
              <a:path w="2881629" h="514350">
                <a:moveTo>
                  <a:pt x="1502374" y="402725"/>
                </a:moveTo>
                <a:lnTo>
                  <a:pt x="1449614" y="397295"/>
                </a:lnTo>
                <a:lnTo>
                  <a:pt x="1408905" y="380999"/>
                </a:lnTo>
                <a:lnTo>
                  <a:pt x="1383012" y="350381"/>
                </a:lnTo>
                <a:lnTo>
                  <a:pt x="1374377" y="302275"/>
                </a:lnTo>
                <a:lnTo>
                  <a:pt x="1374377" y="255840"/>
                </a:lnTo>
                <a:lnTo>
                  <a:pt x="1384014" y="209592"/>
                </a:lnTo>
                <a:lnTo>
                  <a:pt x="1412925" y="181574"/>
                </a:lnTo>
                <a:lnTo>
                  <a:pt x="1456530" y="172640"/>
                </a:lnTo>
                <a:lnTo>
                  <a:pt x="1467732" y="173059"/>
                </a:lnTo>
                <a:lnTo>
                  <a:pt x="1512679" y="182826"/>
                </a:lnTo>
                <a:lnTo>
                  <a:pt x="1538683" y="194966"/>
                </a:lnTo>
                <a:lnTo>
                  <a:pt x="1587733" y="194966"/>
                </a:lnTo>
                <a:lnTo>
                  <a:pt x="1587951" y="196637"/>
                </a:lnTo>
                <a:lnTo>
                  <a:pt x="1589069" y="212533"/>
                </a:lnTo>
                <a:lnTo>
                  <a:pt x="1589312" y="223989"/>
                </a:lnTo>
                <a:lnTo>
                  <a:pt x="1464864" y="223989"/>
                </a:lnTo>
                <a:lnTo>
                  <a:pt x="1447548" y="226332"/>
                </a:lnTo>
                <a:lnTo>
                  <a:pt x="1435177" y="233363"/>
                </a:lnTo>
                <a:lnTo>
                  <a:pt x="1427754" y="245081"/>
                </a:lnTo>
                <a:lnTo>
                  <a:pt x="1425279" y="261489"/>
                </a:lnTo>
                <a:lnTo>
                  <a:pt x="1425279" y="298255"/>
                </a:lnTo>
                <a:lnTo>
                  <a:pt x="1429883" y="323453"/>
                </a:lnTo>
                <a:lnTo>
                  <a:pt x="1443696" y="341452"/>
                </a:lnTo>
                <a:lnTo>
                  <a:pt x="1466720" y="352253"/>
                </a:lnTo>
                <a:lnTo>
                  <a:pt x="1498954" y="355853"/>
                </a:lnTo>
                <a:lnTo>
                  <a:pt x="1589442" y="355853"/>
                </a:lnTo>
                <a:lnTo>
                  <a:pt x="1589442" y="396629"/>
                </a:lnTo>
                <a:lnTo>
                  <a:pt x="1561395" y="399298"/>
                </a:lnTo>
                <a:lnTo>
                  <a:pt x="1537535" y="401202"/>
                </a:lnTo>
                <a:lnTo>
                  <a:pt x="1517861" y="402345"/>
                </a:lnTo>
                <a:lnTo>
                  <a:pt x="1502374" y="402725"/>
                </a:lnTo>
                <a:close/>
              </a:path>
              <a:path w="2881629" h="514350">
                <a:moveTo>
                  <a:pt x="1589442" y="355853"/>
                </a:moveTo>
                <a:lnTo>
                  <a:pt x="1498954" y="355853"/>
                </a:lnTo>
                <a:lnTo>
                  <a:pt x="1508134" y="355638"/>
                </a:lnTo>
                <a:lnTo>
                  <a:pt x="1517815" y="354996"/>
                </a:lnTo>
                <a:lnTo>
                  <a:pt x="1527998" y="353924"/>
                </a:lnTo>
                <a:lnTo>
                  <a:pt x="1538683" y="352424"/>
                </a:lnTo>
                <a:lnTo>
                  <a:pt x="1538683" y="245715"/>
                </a:lnTo>
                <a:lnTo>
                  <a:pt x="1503412" y="230685"/>
                </a:lnTo>
                <a:lnTo>
                  <a:pt x="1464864" y="223989"/>
                </a:lnTo>
                <a:lnTo>
                  <a:pt x="1589312" y="223989"/>
                </a:lnTo>
                <a:lnTo>
                  <a:pt x="1589392" y="227754"/>
                </a:lnTo>
                <a:lnTo>
                  <a:pt x="1589442" y="355853"/>
                </a:lnTo>
                <a:close/>
              </a:path>
              <a:path w="2881629" h="514350">
                <a:moveTo>
                  <a:pt x="1703932" y="396629"/>
                </a:moveTo>
                <a:lnTo>
                  <a:pt x="1653183" y="396629"/>
                </a:lnTo>
                <a:lnTo>
                  <a:pt x="1653183" y="5505"/>
                </a:lnTo>
                <a:lnTo>
                  <a:pt x="1703932" y="5505"/>
                </a:lnTo>
                <a:lnTo>
                  <a:pt x="1703932" y="396629"/>
                </a:lnTo>
                <a:close/>
              </a:path>
              <a:path w="2881629" h="514350">
                <a:moveTo>
                  <a:pt x="2091684" y="396629"/>
                </a:moveTo>
                <a:lnTo>
                  <a:pt x="2028581" y="396629"/>
                </a:lnTo>
                <a:lnTo>
                  <a:pt x="1947619" y="5505"/>
                </a:lnTo>
                <a:lnTo>
                  <a:pt x="2003426" y="5505"/>
                </a:lnTo>
                <a:lnTo>
                  <a:pt x="2061023" y="291559"/>
                </a:lnTo>
                <a:lnTo>
                  <a:pt x="2113490" y="291559"/>
                </a:lnTo>
                <a:lnTo>
                  <a:pt x="2091684" y="396629"/>
                </a:lnTo>
                <a:close/>
              </a:path>
              <a:path w="2881629" h="514350">
                <a:moveTo>
                  <a:pt x="2113490" y="291559"/>
                </a:moveTo>
                <a:lnTo>
                  <a:pt x="2061023" y="291559"/>
                </a:lnTo>
                <a:lnTo>
                  <a:pt x="2120859" y="5505"/>
                </a:lnTo>
                <a:lnTo>
                  <a:pt x="2164312" y="5505"/>
                </a:lnTo>
                <a:lnTo>
                  <a:pt x="2194817" y="151361"/>
                </a:lnTo>
                <a:lnTo>
                  <a:pt x="2142586" y="151361"/>
                </a:lnTo>
                <a:lnTo>
                  <a:pt x="2113490" y="291559"/>
                </a:lnTo>
                <a:close/>
              </a:path>
              <a:path w="2881629" h="514350">
                <a:moveTo>
                  <a:pt x="2277619" y="291559"/>
                </a:moveTo>
                <a:lnTo>
                  <a:pt x="2224139" y="291559"/>
                </a:lnTo>
                <a:lnTo>
                  <a:pt x="2278907" y="5505"/>
                </a:lnTo>
                <a:lnTo>
                  <a:pt x="2336505" y="5505"/>
                </a:lnTo>
                <a:lnTo>
                  <a:pt x="2277619" y="291559"/>
                </a:lnTo>
                <a:close/>
              </a:path>
              <a:path w="2881629" h="514350">
                <a:moveTo>
                  <a:pt x="2255990" y="396629"/>
                </a:moveTo>
                <a:lnTo>
                  <a:pt x="2193926" y="396629"/>
                </a:lnTo>
                <a:lnTo>
                  <a:pt x="2142586" y="151361"/>
                </a:lnTo>
                <a:lnTo>
                  <a:pt x="2194817" y="151361"/>
                </a:lnTo>
                <a:lnTo>
                  <a:pt x="2224139" y="291559"/>
                </a:lnTo>
                <a:lnTo>
                  <a:pt x="2277619" y="291559"/>
                </a:lnTo>
                <a:lnTo>
                  <a:pt x="2255990" y="396629"/>
                </a:lnTo>
                <a:close/>
              </a:path>
              <a:path w="2881629" h="514350">
                <a:moveTo>
                  <a:pt x="2427354" y="55816"/>
                </a:moveTo>
                <a:lnTo>
                  <a:pt x="2412772" y="55816"/>
                </a:lnTo>
                <a:lnTo>
                  <a:pt x="2406171" y="52930"/>
                </a:lnTo>
                <a:lnTo>
                  <a:pt x="2394665" y="41424"/>
                </a:lnTo>
                <a:lnTo>
                  <a:pt x="2391788" y="34823"/>
                </a:lnTo>
                <a:lnTo>
                  <a:pt x="2391788" y="20240"/>
                </a:lnTo>
                <a:lnTo>
                  <a:pt x="2394665" y="13887"/>
                </a:lnTo>
                <a:lnTo>
                  <a:pt x="2406171" y="2781"/>
                </a:lnTo>
                <a:lnTo>
                  <a:pt x="2412772" y="0"/>
                </a:lnTo>
                <a:lnTo>
                  <a:pt x="2427650" y="0"/>
                </a:lnTo>
                <a:lnTo>
                  <a:pt x="2434050" y="2733"/>
                </a:lnTo>
                <a:lnTo>
                  <a:pt x="2439413" y="8191"/>
                </a:lnTo>
                <a:lnTo>
                  <a:pt x="2444861" y="13544"/>
                </a:lnTo>
                <a:lnTo>
                  <a:pt x="2447595" y="19945"/>
                </a:lnTo>
                <a:lnTo>
                  <a:pt x="2447595" y="34823"/>
                </a:lnTo>
                <a:lnTo>
                  <a:pt x="2444814" y="41424"/>
                </a:lnTo>
                <a:lnTo>
                  <a:pt x="2433707" y="52930"/>
                </a:lnTo>
                <a:lnTo>
                  <a:pt x="2427354" y="55816"/>
                </a:lnTo>
                <a:close/>
              </a:path>
              <a:path w="2881629" h="514350">
                <a:moveTo>
                  <a:pt x="2444318" y="396629"/>
                </a:moveTo>
                <a:lnTo>
                  <a:pt x="2393417" y="396629"/>
                </a:lnTo>
                <a:lnTo>
                  <a:pt x="2393417" y="116681"/>
                </a:lnTo>
                <a:lnTo>
                  <a:pt x="2444318" y="116681"/>
                </a:lnTo>
                <a:lnTo>
                  <a:pt x="2444318" y="396629"/>
                </a:lnTo>
                <a:close/>
              </a:path>
              <a:path w="2881629" h="514350">
                <a:moveTo>
                  <a:pt x="2592927" y="403916"/>
                </a:moveTo>
                <a:lnTo>
                  <a:pt x="2544344" y="388820"/>
                </a:lnTo>
                <a:lnTo>
                  <a:pt x="2521194" y="354586"/>
                </a:lnTo>
                <a:lnTo>
                  <a:pt x="2516880" y="322811"/>
                </a:lnTo>
                <a:lnTo>
                  <a:pt x="2516880" y="5505"/>
                </a:lnTo>
                <a:lnTo>
                  <a:pt x="2568372" y="5505"/>
                </a:lnTo>
                <a:lnTo>
                  <a:pt x="2568372" y="116681"/>
                </a:lnTo>
                <a:lnTo>
                  <a:pt x="2626417" y="116681"/>
                </a:lnTo>
                <a:lnTo>
                  <a:pt x="2613025" y="164753"/>
                </a:lnTo>
                <a:lnTo>
                  <a:pt x="2568372" y="164753"/>
                </a:lnTo>
                <a:lnTo>
                  <a:pt x="2568372" y="322811"/>
                </a:lnTo>
                <a:lnTo>
                  <a:pt x="2590808" y="359310"/>
                </a:lnTo>
                <a:lnTo>
                  <a:pt x="2607957" y="363739"/>
                </a:lnTo>
                <a:lnTo>
                  <a:pt x="2592927" y="403916"/>
                </a:lnTo>
                <a:close/>
              </a:path>
              <a:path w="2881629" h="514350">
                <a:moveTo>
                  <a:pt x="2725877" y="396629"/>
                </a:moveTo>
                <a:lnTo>
                  <a:pt x="2674975" y="396629"/>
                </a:lnTo>
                <a:lnTo>
                  <a:pt x="2674975" y="5505"/>
                </a:lnTo>
                <a:lnTo>
                  <a:pt x="2725877" y="5505"/>
                </a:lnTo>
                <a:lnTo>
                  <a:pt x="2725877" y="123377"/>
                </a:lnTo>
                <a:lnTo>
                  <a:pt x="2835591" y="123377"/>
                </a:lnTo>
                <a:lnTo>
                  <a:pt x="2868609" y="152552"/>
                </a:lnTo>
                <a:lnTo>
                  <a:pt x="2872029" y="159248"/>
                </a:lnTo>
                <a:lnTo>
                  <a:pt x="2775588" y="159248"/>
                </a:lnTo>
                <a:lnTo>
                  <a:pt x="2768888" y="159471"/>
                </a:lnTo>
                <a:lnTo>
                  <a:pt x="2725877" y="172049"/>
                </a:lnTo>
                <a:lnTo>
                  <a:pt x="2725877" y="396629"/>
                </a:lnTo>
                <a:close/>
              </a:path>
              <a:path w="2881629" h="514350">
                <a:moveTo>
                  <a:pt x="2835591" y="123377"/>
                </a:moveTo>
                <a:lnTo>
                  <a:pt x="2725877" y="123377"/>
                </a:lnTo>
                <a:lnTo>
                  <a:pt x="2730967" y="121018"/>
                </a:lnTo>
                <a:lnTo>
                  <a:pt x="2773216" y="111837"/>
                </a:lnTo>
                <a:lnTo>
                  <a:pt x="2781245" y="111623"/>
                </a:lnTo>
                <a:lnTo>
                  <a:pt x="2795567" y="112292"/>
                </a:lnTo>
                <a:lnTo>
                  <a:pt x="2809071" y="114302"/>
                </a:lnTo>
                <a:lnTo>
                  <a:pt x="2821760" y="117650"/>
                </a:lnTo>
                <a:lnTo>
                  <a:pt x="2833633" y="122338"/>
                </a:lnTo>
                <a:lnTo>
                  <a:pt x="2835591" y="123377"/>
                </a:lnTo>
                <a:close/>
              </a:path>
              <a:path w="2881629" h="514350">
                <a:moveTo>
                  <a:pt x="2881105" y="396629"/>
                </a:moveTo>
                <a:lnTo>
                  <a:pt x="2830356" y="396629"/>
                </a:lnTo>
                <a:lnTo>
                  <a:pt x="2830356" y="217883"/>
                </a:lnTo>
                <a:lnTo>
                  <a:pt x="2829388" y="203298"/>
                </a:lnTo>
                <a:lnTo>
                  <a:pt x="2806674" y="166947"/>
                </a:lnTo>
                <a:lnTo>
                  <a:pt x="2775588" y="159248"/>
                </a:lnTo>
                <a:lnTo>
                  <a:pt x="2872029" y="159248"/>
                </a:lnTo>
                <a:lnTo>
                  <a:pt x="2874077" y="163256"/>
                </a:lnTo>
                <a:lnTo>
                  <a:pt x="2877982" y="175283"/>
                </a:lnTo>
                <a:lnTo>
                  <a:pt x="2880325" y="188631"/>
                </a:lnTo>
                <a:lnTo>
                  <a:pt x="2881105" y="203298"/>
                </a:lnTo>
                <a:lnTo>
                  <a:pt x="2881105" y="396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354" y="3662937"/>
            <a:ext cx="3748812" cy="513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4614" y="739461"/>
            <a:ext cx="3664567" cy="3664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819" y="539507"/>
            <a:ext cx="2640962" cy="311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47114" y="989473"/>
            <a:ext cx="3792067" cy="3792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348" y="1055386"/>
            <a:ext cx="3455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/>
              <a:t>List</a:t>
            </a:r>
            <a:r>
              <a:rPr sz="1400" spc="-130" dirty="0"/>
              <a:t> </a:t>
            </a:r>
            <a:r>
              <a:rPr sz="1400" spc="-35" dirty="0"/>
              <a:t>of</a:t>
            </a:r>
            <a:r>
              <a:rPr sz="1400" spc="-130" dirty="0"/>
              <a:t> </a:t>
            </a:r>
            <a:r>
              <a:rPr sz="1400" spc="-60" dirty="0"/>
              <a:t>Question</a:t>
            </a:r>
            <a:r>
              <a:rPr sz="1400" spc="-125" dirty="0"/>
              <a:t> </a:t>
            </a:r>
            <a:r>
              <a:rPr sz="1400" spc="-60" dirty="0"/>
              <a:t>to</a:t>
            </a:r>
            <a:r>
              <a:rPr sz="1400" spc="-130" dirty="0"/>
              <a:t> </a:t>
            </a:r>
            <a:r>
              <a:rPr sz="1400" spc="-60" dirty="0"/>
              <a:t>help</a:t>
            </a:r>
            <a:r>
              <a:rPr sz="1400" spc="-125" dirty="0"/>
              <a:t> </a:t>
            </a:r>
            <a:r>
              <a:rPr sz="1400" spc="-55" dirty="0"/>
              <a:t>achieving</a:t>
            </a:r>
            <a:r>
              <a:rPr sz="1400" spc="-130" dirty="0"/>
              <a:t> </a:t>
            </a:r>
            <a:r>
              <a:rPr sz="1400" spc="-70" dirty="0"/>
              <a:t>the</a:t>
            </a:r>
            <a:r>
              <a:rPr sz="1400" spc="-125" dirty="0"/>
              <a:t> </a:t>
            </a:r>
            <a:r>
              <a:rPr sz="1400" spc="-35" dirty="0"/>
              <a:t>goal</a:t>
            </a:r>
            <a:endParaRPr sz="1400"/>
          </a:p>
        </p:txBody>
      </p:sp>
      <p:sp>
        <p:nvSpPr>
          <p:cNvPr id="5" name="object 5"/>
          <p:cNvSpPr txBox="1"/>
          <p:nvPr/>
        </p:nvSpPr>
        <p:spPr>
          <a:xfrm>
            <a:off x="829568" y="1475502"/>
            <a:ext cx="4133850" cy="31038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06070" marR="780415" indent="-272415">
              <a:lnSpc>
                <a:spcPts val="1420"/>
              </a:lnSpc>
              <a:spcBef>
                <a:spcPts val="160"/>
              </a:spcBef>
              <a:buClr>
                <a:srgbClr val="000000"/>
              </a:buClr>
              <a:buSzPct val="66666"/>
              <a:buChar char="-"/>
              <a:tabLst>
                <a:tab pos="306070" algn="l"/>
                <a:tab pos="306705" algn="l"/>
              </a:tabLst>
            </a:pPr>
            <a:r>
              <a:rPr sz="1200" spc="5" dirty="0">
                <a:solidFill>
                  <a:srgbClr val="1C4487"/>
                </a:solidFill>
                <a:latin typeface="Verdana"/>
                <a:cs typeface="Verdana"/>
              </a:rPr>
              <a:t>How</a:t>
            </a:r>
            <a:r>
              <a:rPr sz="12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Market</a:t>
            </a:r>
            <a:r>
              <a:rPr sz="12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1C4487"/>
                </a:solidFill>
                <a:latin typeface="Verdana"/>
                <a:cs typeface="Verdana"/>
              </a:rPr>
              <a:t>Segment</a:t>
            </a:r>
            <a:r>
              <a:rPr sz="12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2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2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1C4487"/>
                </a:solidFill>
                <a:latin typeface="Verdana"/>
                <a:cs typeface="Verdana"/>
              </a:rPr>
              <a:t>Affecting 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-"/>
            </a:pPr>
            <a:endParaRPr sz="1100">
              <a:latin typeface="Verdana"/>
              <a:cs typeface="Verdana"/>
            </a:endParaRPr>
          </a:p>
          <a:p>
            <a:pPr marL="306070" indent="-294005">
              <a:lnSpc>
                <a:spcPct val="100000"/>
              </a:lnSpc>
              <a:buClr>
                <a:srgbClr val="000000"/>
              </a:buClr>
              <a:buChar char="-"/>
              <a:tabLst>
                <a:tab pos="306070" algn="l"/>
                <a:tab pos="306705" algn="l"/>
              </a:tabLst>
            </a:pPr>
            <a:r>
              <a:rPr sz="1200" spc="-20" dirty="0">
                <a:solidFill>
                  <a:srgbClr val="1C4487"/>
                </a:solidFill>
                <a:latin typeface="Verdana"/>
                <a:cs typeface="Verdana"/>
              </a:rPr>
              <a:t>How’s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C4487"/>
                </a:solidFill>
                <a:latin typeface="Verdana"/>
                <a:cs typeface="Verdana"/>
              </a:rPr>
              <a:t>a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lead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1C4487"/>
                </a:solidFill>
                <a:latin typeface="Verdana"/>
                <a:cs typeface="Verdana"/>
              </a:rPr>
              <a:t>time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C4487"/>
                </a:solidFill>
                <a:latin typeface="Verdana"/>
                <a:cs typeface="Verdana"/>
              </a:rPr>
              <a:t>a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affecting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-"/>
            </a:pPr>
            <a:endParaRPr sz="1200">
              <a:latin typeface="Verdana"/>
              <a:cs typeface="Verdana"/>
            </a:endParaRPr>
          </a:p>
          <a:p>
            <a:pPr marL="306070" marR="113664" indent="-294005">
              <a:lnSpc>
                <a:spcPts val="1420"/>
              </a:lnSpc>
              <a:buClr>
                <a:srgbClr val="000000"/>
              </a:buClr>
              <a:buChar char="-"/>
              <a:tabLst>
                <a:tab pos="306070" algn="l"/>
                <a:tab pos="306705" algn="l"/>
              </a:tabLst>
            </a:pPr>
            <a:r>
              <a:rPr sz="1200" spc="-20" dirty="0">
                <a:solidFill>
                  <a:srgbClr val="1C4487"/>
                </a:solidFill>
                <a:latin typeface="Verdana"/>
                <a:cs typeface="Verdana"/>
              </a:rPr>
              <a:t>How’s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different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deposit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type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affecting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of  </a:t>
            </a:r>
            <a:r>
              <a:rPr sz="1200" spc="-5" dirty="0">
                <a:solidFill>
                  <a:srgbClr val="1C4487"/>
                </a:solidFill>
                <a:latin typeface="Verdana"/>
                <a:cs typeface="Verdana"/>
              </a:rPr>
              <a:t>a</a:t>
            </a:r>
            <a:r>
              <a:rPr sz="12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-"/>
            </a:pPr>
            <a:endParaRPr sz="1150">
              <a:latin typeface="Verdana"/>
              <a:cs typeface="Verdana"/>
            </a:endParaRPr>
          </a:p>
          <a:p>
            <a:pPr marL="306070" marR="114935" indent="-294005">
              <a:lnSpc>
                <a:spcPts val="1420"/>
              </a:lnSpc>
              <a:buClr>
                <a:srgbClr val="000000"/>
              </a:buClr>
              <a:buChar char="-"/>
              <a:tabLst>
                <a:tab pos="306070" algn="l"/>
                <a:tab pos="306705" algn="l"/>
              </a:tabLst>
            </a:pPr>
            <a:r>
              <a:rPr sz="1200" spc="5" dirty="0">
                <a:solidFill>
                  <a:srgbClr val="1C4487"/>
                </a:solidFill>
                <a:latin typeface="Verdana"/>
                <a:cs typeface="Verdana"/>
              </a:rPr>
              <a:t>How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does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rate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1C4487"/>
                </a:solidFill>
                <a:latin typeface="Verdana"/>
                <a:cs typeface="Verdana"/>
              </a:rPr>
              <a:t>from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portugal  </a:t>
            </a:r>
            <a:r>
              <a:rPr sz="1200" spc="-30" dirty="0">
                <a:solidFill>
                  <a:srgbClr val="1C4487"/>
                </a:solidFill>
                <a:latin typeface="Verdana"/>
                <a:cs typeface="Verdana"/>
              </a:rPr>
              <a:t>and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that’s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made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outside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portugal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-"/>
            </a:pPr>
            <a:endParaRPr sz="1150">
              <a:latin typeface="Verdana"/>
              <a:cs typeface="Verdana"/>
            </a:endParaRPr>
          </a:p>
          <a:p>
            <a:pPr marL="306070" marR="834390" indent="-294005">
              <a:lnSpc>
                <a:spcPts val="1420"/>
              </a:lnSpc>
              <a:buClr>
                <a:srgbClr val="000000"/>
              </a:buClr>
              <a:buChar char="-"/>
              <a:tabLst>
                <a:tab pos="306070" algn="l"/>
                <a:tab pos="306705" algn="l"/>
              </a:tabLst>
            </a:pPr>
            <a:r>
              <a:rPr sz="1200" spc="5" dirty="0">
                <a:solidFill>
                  <a:srgbClr val="1C4487"/>
                </a:solidFill>
                <a:latin typeface="Verdana"/>
                <a:cs typeface="Verdana"/>
              </a:rPr>
              <a:t>What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Are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Other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Factors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that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affecting  cancellation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200" spc="-18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-"/>
            </a:pPr>
            <a:endParaRPr sz="1150">
              <a:latin typeface="Verdana"/>
              <a:cs typeface="Verdana"/>
            </a:endParaRPr>
          </a:p>
          <a:p>
            <a:pPr marL="306070" marR="5080" indent="-294005">
              <a:lnSpc>
                <a:spcPts val="1420"/>
              </a:lnSpc>
              <a:buClr>
                <a:srgbClr val="000000"/>
              </a:buClr>
              <a:buChar char="-"/>
              <a:tabLst>
                <a:tab pos="306070" algn="l"/>
                <a:tab pos="306705" algn="l"/>
              </a:tabLst>
            </a:pPr>
            <a:r>
              <a:rPr sz="1200" spc="5" dirty="0">
                <a:solidFill>
                  <a:srgbClr val="1C4487"/>
                </a:solidFill>
                <a:latin typeface="Verdana"/>
                <a:cs typeface="Verdana"/>
              </a:rPr>
              <a:t>What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machine</a:t>
            </a:r>
            <a:r>
              <a:rPr sz="12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learning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algorithm</a:t>
            </a:r>
            <a:r>
              <a:rPr sz="12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that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1C4487"/>
                </a:solidFill>
                <a:latin typeface="Verdana"/>
                <a:cs typeface="Verdana"/>
              </a:rPr>
              <a:t>has</a:t>
            </a:r>
            <a:r>
              <a:rPr sz="12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highest 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accuracy </a:t>
            </a:r>
            <a:r>
              <a:rPr sz="1200" spc="-30" dirty="0">
                <a:solidFill>
                  <a:srgbClr val="1C4487"/>
                </a:solidFill>
                <a:latin typeface="Verdana"/>
                <a:cs typeface="Verdana"/>
              </a:rPr>
              <a:t>when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it </a:t>
            </a:r>
            <a:r>
              <a:rPr sz="1200" spc="-60" dirty="0">
                <a:solidFill>
                  <a:srgbClr val="1C4487"/>
                </a:solidFill>
                <a:latin typeface="Verdana"/>
                <a:cs typeface="Verdana"/>
              </a:rPr>
              <a:t>comes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predicting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hotel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booking 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cancellations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104" y="418609"/>
            <a:ext cx="2692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15" dirty="0">
                <a:latin typeface="Trebuchet MS"/>
                <a:cs typeface="Trebuchet MS"/>
              </a:rPr>
              <a:t>Project</a:t>
            </a:r>
            <a:r>
              <a:rPr sz="3000" b="1" spc="-155" dirty="0">
                <a:latin typeface="Trebuchet MS"/>
                <a:cs typeface="Trebuchet MS"/>
              </a:rPr>
              <a:t> </a:t>
            </a:r>
            <a:r>
              <a:rPr sz="3000" b="1" spc="-229" dirty="0">
                <a:latin typeface="Trebuchet MS"/>
                <a:cs typeface="Trebuchet MS"/>
              </a:rPr>
              <a:t>Limitation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8098" y="1055386"/>
            <a:ext cx="4475480" cy="17056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This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hotel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1C4487"/>
                </a:solidFill>
                <a:latin typeface="Verdana"/>
                <a:cs typeface="Verdana"/>
              </a:rPr>
              <a:t>project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only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applied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for 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hotel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bookings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in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Lisbon Region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and Algarve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Region 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both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location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are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located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in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portugal.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Verdana"/>
              <a:cs typeface="Verdana"/>
            </a:endParaRPr>
          </a:p>
          <a:p>
            <a:pPr marL="12700" marR="94615">
              <a:lnSpc>
                <a:spcPts val="1650"/>
              </a:lnSpc>
              <a:spcBef>
                <a:spcPts val="5"/>
              </a:spcBef>
            </a:pP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predicting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400" spc="-30" dirty="0">
                <a:solidFill>
                  <a:srgbClr val="1C4487"/>
                </a:solidFill>
                <a:latin typeface="Verdana"/>
                <a:cs typeface="Verdana"/>
              </a:rPr>
              <a:t>with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this </a:t>
            </a:r>
            <a:r>
              <a:rPr sz="1400" spc="-15" dirty="0">
                <a:solidFill>
                  <a:srgbClr val="1C4487"/>
                </a:solidFill>
                <a:latin typeface="Verdana"/>
                <a:cs typeface="Verdana"/>
              </a:rPr>
              <a:t>web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application 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outside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both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region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might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have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not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so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accurate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result 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due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location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constraint,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different pattern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of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1990" y="989473"/>
            <a:ext cx="3792067" cy="3792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4469" y="2034943"/>
            <a:ext cx="3859529" cy="478790"/>
          </a:xfrm>
          <a:custGeom>
            <a:avLst/>
            <a:gdLst/>
            <a:ahLst/>
            <a:cxnLst/>
            <a:rect l="l" t="t" r="r" b="b"/>
            <a:pathLst>
              <a:path w="3859529" h="478789">
                <a:moveTo>
                  <a:pt x="137367" y="468810"/>
                </a:moveTo>
                <a:lnTo>
                  <a:pt x="0" y="468810"/>
                </a:lnTo>
                <a:lnTo>
                  <a:pt x="0" y="5953"/>
                </a:lnTo>
                <a:lnTo>
                  <a:pt x="124121" y="5953"/>
                </a:lnTo>
                <a:lnTo>
                  <a:pt x="159263" y="8512"/>
                </a:lnTo>
                <a:lnTo>
                  <a:pt x="189978" y="16187"/>
                </a:lnTo>
                <a:lnTo>
                  <a:pt x="216264" y="28978"/>
                </a:lnTo>
                <a:lnTo>
                  <a:pt x="238123" y="46881"/>
                </a:lnTo>
                <a:lnTo>
                  <a:pt x="252443" y="65341"/>
                </a:lnTo>
                <a:lnTo>
                  <a:pt x="60125" y="65341"/>
                </a:lnTo>
                <a:lnTo>
                  <a:pt x="60125" y="414041"/>
                </a:lnTo>
                <a:lnTo>
                  <a:pt x="258301" y="414041"/>
                </a:lnTo>
                <a:lnTo>
                  <a:pt x="255007" y="421286"/>
                </a:lnTo>
                <a:lnTo>
                  <a:pt x="226997" y="447688"/>
                </a:lnTo>
                <a:lnTo>
                  <a:pt x="187784" y="463529"/>
                </a:lnTo>
                <a:lnTo>
                  <a:pt x="137367" y="468810"/>
                </a:lnTo>
                <a:close/>
              </a:path>
              <a:path w="3859529" h="478789">
                <a:moveTo>
                  <a:pt x="258301" y="414041"/>
                </a:moveTo>
                <a:lnTo>
                  <a:pt x="126800" y="414041"/>
                </a:lnTo>
                <a:lnTo>
                  <a:pt x="146008" y="413176"/>
                </a:lnTo>
                <a:lnTo>
                  <a:pt x="163300" y="410582"/>
                </a:lnTo>
                <a:lnTo>
                  <a:pt x="203140" y="391402"/>
                </a:lnTo>
                <a:lnTo>
                  <a:pt x="217288" y="343346"/>
                </a:lnTo>
                <a:lnTo>
                  <a:pt x="217288" y="149132"/>
                </a:lnTo>
                <a:lnTo>
                  <a:pt x="204061" y="97476"/>
                </a:lnTo>
                <a:lnTo>
                  <a:pt x="166352" y="70472"/>
                </a:lnTo>
                <a:lnTo>
                  <a:pt x="130818" y="65341"/>
                </a:lnTo>
                <a:lnTo>
                  <a:pt x="252443" y="65341"/>
                </a:lnTo>
                <a:lnTo>
                  <a:pt x="255313" y="69040"/>
                </a:lnTo>
                <a:lnTo>
                  <a:pt x="267591" y="94583"/>
                </a:lnTo>
                <a:lnTo>
                  <a:pt x="274959" y="123511"/>
                </a:lnTo>
                <a:lnTo>
                  <a:pt x="277415" y="155828"/>
                </a:lnTo>
                <a:lnTo>
                  <a:pt x="277415" y="336803"/>
                </a:lnTo>
                <a:lnTo>
                  <a:pt x="271813" y="384324"/>
                </a:lnTo>
                <a:lnTo>
                  <a:pt x="258301" y="414041"/>
                </a:lnTo>
                <a:close/>
              </a:path>
              <a:path w="3859529" h="478789">
                <a:moveTo>
                  <a:pt x="357256" y="468810"/>
                </a:moveTo>
                <a:lnTo>
                  <a:pt x="290581" y="468810"/>
                </a:lnTo>
                <a:lnTo>
                  <a:pt x="412769" y="6553"/>
                </a:lnTo>
                <a:lnTo>
                  <a:pt x="491350" y="6553"/>
                </a:lnTo>
                <a:lnTo>
                  <a:pt x="518954" y="105670"/>
                </a:lnTo>
                <a:lnTo>
                  <a:pt x="451613" y="105670"/>
                </a:lnTo>
                <a:lnTo>
                  <a:pt x="406816" y="270719"/>
                </a:lnTo>
                <a:lnTo>
                  <a:pt x="564919" y="270719"/>
                </a:lnTo>
                <a:lnTo>
                  <a:pt x="582368" y="333374"/>
                </a:lnTo>
                <a:lnTo>
                  <a:pt x="392231" y="333374"/>
                </a:lnTo>
                <a:lnTo>
                  <a:pt x="357256" y="468810"/>
                </a:lnTo>
                <a:close/>
              </a:path>
              <a:path w="3859529" h="478789">
                <a:moveTo>
                  <a:pt x="842662" y="65931"/>
                </a:moveTo>
                <a:lnTo>
                  <a:pt x="577149" y="65931"/>
                </a:lnTo>
                <a:lnTo>
                  <a:pt x="577149" y="6553"/>
                </a:lnTo>
                <a:lnTo>
                  <a:pt x="842662" y="6553"/>
                </a:lnTo>
                <a:lnTo>
                  <a:pt x="842662" y="65931"/>
                </a:lnTo>
                <a:close/>
              </a:path>
              <a:path w="3859529" h="478789">
                <a:moveTo>
                  <a:pt x="869675" y="468810"/>
                </a:moveTo>
                <a:lnTo>
                  <a:pt x="803004" y="468810"/>
                </a:lnTo>
                <a:lnTo>
                  <a:pt x="925196" y="6553"/>
                </a:lnTo>
                <a:lnTo>
                  <a:pt x="1003777" y="6553"/>
                </a:lnTo>
                <a:lnTo>
                  <a:pt x="1031380" y="105670"/>
                </a:lnTo>
                <a:lnTo>
                  <a:pt x="964039" y="105670"/>
                </a:lnTo>
                <a:lnTo>
                  <a:pt x="919243" y="270719"/>
                </a:lnTo>
                <a:lnTo>
                  <a:pt x="1077343" y="270719"/>
                </a:lnTo>
                <a:lnTo>
                  <a:pt x="1094791" y="333374"/>
                </a:lnTo>
                <a:lnTo>
                  <a:pt x="904651" y="333374"/>
                </a:lnTo>
                <a:lnTo>
                  <a:pt x="869675" y="468810"/>
                </a:lnTo>
                <a:close/>
              </a:path>
              <a:path w="3859529" h="478789">
                <a:moveTo>
                  <a:pt x="738329" y="468810"/>
                </a:moveTo>
                <a:lnTo>
                  <a:pt x="678203" y="468810"/>
                </a:lnTo>
                <a:lnTo>
                  <a:pt x="678203" y="65931"/>
                </a:lnTo>
                <a:lnTo>
                  <a:pt x="738329" y="65931"/>
                </a:lnTo>
                <a:lnTo>
                  <a:pt x="738329" y="468810"/>
                </a:lnTo>
                <a:close/>
              </a:path>
              <a:path w="3859529" h="478789">
                <a:moveTo>
                  <a:pt x="564919" y="270719"/>
                </a:moveTo>
                <a:lnTo>
                  <a:pt x="499238" y="270719"/>
                </a:lnTo>
                <a:lnTo>
                  <a:pt x="451613" y="105670"/>
                </a:lnTo>
                <a:lnTo>
                  <a:pt x="518954" y="105670"/>
                </a:lnTo>
                <a:lnTo>
                  <a:pt x="564919" y="270719"/>
                </a:lnTo>
                <a:close/>
              </a:path>
              <a:path w="3859529" h="478789">
                <a:moveTo>
                  <a:pt x="1077343" y="270719"/>
                </a:moveTo>
                <a:lnTo>
                  <a:pt x="1011664" y="270719"/>
                </a:lnTo>
                <a:lnTo>
                  <a:pt x="964039" y="105670"/>
                </a:lnTo>
                <a:lnTo>
                  <a:pt x="1031380" y="105670"/>
                </a:lnTo>
                <a:lnTo>
                  <a:pt x="1077343" y="270719"/>
                </a:lnTo>
                <a:close/>
              </a:path>
              <a:path w="3859529" h="478789">
                <a:moveTo>
                  <a:pt x="620086" y="468810"/>
                </a:moveTo>
                <a:lnTo>
                  <a:pt x="550137" y="468810"/>
                </a:lnTo>
                <a:lnTo>
                  <a:pt x="513823" y="333374"/>
                </a:lnTo>
                <a:lnTo>
                  <a:pt x="582368" y="333374"/>
                </a:lnTo>
                <a:lnTo>
                  <a:pt x="620086" y="468810"/>
                </a:lnTo>
                <a:close/>
              </a:path>
              <a:path w="3859529" h="478789">
                <a:moveTo>
                  <a:pt x="1132507" y="468810"/>
                </a:moveTo>
                <a:lnTo>
                  <a:pt x="1062556" y="468810"/>
                </a:lnTo>
                <a:lnTo>
                  <a:pt x="1026247" y="333374"/>
                </a:lnTo>
                <a:lnTo>
                  <a:pt x="1094791" y="333374"/>
                </a:lnTo>
                <a:lnTo>
                  <a:pt x="1132507" y="468810"/>
                </a:lnTo>
                <a:close/>
              </a:path>
              <a:path w="3859529" h="478789">
                <a:moveTo>
                  <a:pt x="1401264" y="468810"/>
                </a:moveTo>
                <a:lnTo>
                  <a:pt x="1334589" y="468810"/>
                </a:lnTo>
                <a:lnTo>
                  <a:pt x="1456776" y="6553"/>
                </a:lnTo>
                <a:lnTo>
                  <a:pt x="1535357" y="6553"/>
                </a:lnTo>
                <a:lnTo>
                  <a:pt x="1562959" y="105670"/>
                </a:lnTo>
                <a:lnTo>
                  <a:pt x="1495619" y="105670"/>
                </a:lnTo>
                <a:lnTo>
                  <a:pt x="1450823" y="270719"/>
                </a:lnTo>
                <a:lnTo>
                  <a:pt x="1608922" y="270719"/>
                </a:lnTo>
                <a:lnTo>
                  <a:pt x="1626371" y="333374"/>
                </a:lnTo>
                <a:lnTo>
                  <a:pt x="1436230" y="333374"/>
                </a:lnTo>
                <a:lnTo>
                  <a:pt x="1401264" y="468810"/>
                </a:lnTo>
                <a:close/>
              </a:path>
              <a:path w="3859529" h="478789">
                <a:moveTo>
                  <a:pt x="1608922" y="270719"/>
                </a:moveTo>
                <a:lnTo>
                  <a:pt x="1543244" y="270719"/>
                </a:lnTo>
                <a:lnTo>
                  <a:pt x="1495619" y="105670"/>
                </a:lnTo>
                <a:lnTo>
                  <a:pt x="1562959" y="105670"/>
                </a:lnTo>
                <a:lnTo>
                  <a:pt x="1608922" y="270719"/>
                </a:lnTo>
                <a:close/>
              </a:path>
              <a:path w="3859529" h="478789">
                <a:moveTo>
                  <a:pt x="1664087" y="468810"/>
                </a:moveTo>
                <a:lnTo>
                  <a:pt x="1594145" y="468810"/>
                </a:lnTo>
                <a:lnTo>
                  <a:pt x="1557826" y="333374"/>
                </a:lnTo>
                <a:lnTo>
                  <a:pt x="1626371" y="333374"/>
                </a:lnTo>
                <a:lnTo>
                  <a:pt x="1664087" y="468810"/>
                </a:lnTo>
                <a:close/>
              </a:path>
              <a:path w="3859529" h="478789">
                <a:moveTo>
                  <a:pt x="1782302" y="468810"/>
                </a:moveTo>
                <a:lnTo>
                  <a:pt x="1722180" y="468810"/>
                </a:lnTo>
                <a:lnTo>
                  <a:pt x="1722180" y="6553"/>
                </a:lnTo>
                <a:lnTo>
                  <a:pt x="1782302" y="6553"/>
                </a:lnTo>
                <a:lnTo>
                  <a:pt x="1855383" y="128139"/>
                </a:lnTo>
                <a:lnTo>
                  <a:pt x="1782302" y="128139"/>
                </a:lnTo>
                <a:lnTo>
                  <a:pt x="1782302" y="468810"/>
                </a:lnTo>
                <a:close/>
              </a:path>
              <a:path w="3859529" h="478789">
                <a:moveTo>
                  <a:pt x="2047067" y="346023"/>
                </a:moveTo>
                <a:lnTo>
                  <a:pt x="1986346" y="346023"/>
                </a:lnTo>
                <a:lnTo>
                  <a:pt x="1986346" y="6553"/>
                </a:lnTo>
                <a:lnTo>
                  <a:pt x="2047067" y="6553"/>
                </a:lnTo>
                <a:lnTo>
                  <a:pt x="2047067" y="346023"/>
                </a:lnTo>
                <a:close/>
              </a:path>
              <a:path w="3859529" h="478789">
                <a:moveTo>
                  <a:pt x="2047067" y="468810"/>
                </a:moveTo>
                <a:lnTo>
                  <a:pt x="1986346" y="468810"/>
                </a:lnTo>
                <a:lnTo>
                  <a:pt x="1782302" y="128139"/>
                </a:lnTo>
                <a:lnTo>
                  <a:pt x="1855383" y="128139"/>
                </a:lnTo>
                <a:lnTo>
                  <a:pt x="1986346" y="346023"/>
                </a:lnTo>
                <a:lnTo>
                  <a:pt x="2047067" y="346023"/>
                </a:lnTo>
                <a:lnTo>
                  <a:pt x="2047067" y="468810"/>
                </a:lnTo>
                <a:close/>
              </a:path>
              <a:path w="3859529" h="478789">
                <a:moveTo>
                  <a:pt x="2151414" y="468810"/>
                </a:moveTo>
                <a:lnTo>
                  <a:pt x="2084739" y="468810"/>
                </a:lnTo>
                <a:lnTo>
                  <a:pt x="2206925" y="6553"/>
                </a:lnTo>
                <a:lnTo>
                  <a:pt x="2285506" y="6553"/>
                </a:lnTo>
                <a:lnTo>
                  <a:pt x="2313111" y="105670"/>
                </a:lnTo>
                <a:lnTo>
                  <a:pt x="2245768" y="105670"/>
                </a:lnTo>
                <a:lnTo>
                  <a:pt x="2200972" y="270719"/>
                </a:lnTo>
                <a:lnTo>
                  <a:pt x="2359077" y="270719"/>
                </a:lnTo>
                <a:lnTo>
                  <a:pt x="2376527" y="333374"/>
                </a:lnTo>
                <a:lnTo>
                  <a:pt x="2186389" y="333374"/>
                </a:lnTo>
                <a:lnTo>
                  <a:pt x="2151414" y="468810"/>
                </a:lnTo>
                <a:close/>
              </a:path>
              <a:path w="3859529" h="478789">
                <a:moveTo>
                  <a:pt x="2359077" y="270719"/>
                </a:moveTo>
                <a:lnTo>
                  <a:pt x="2293393" y="270719"/>
                </a:lnTo>
                <a:lnTo>
                  <a:pt x="2245768" y="105670"/>
                </a:lnTo>
                <a:lnTo>
                  <a:pt x="2313111" y="105670"/>
                </a:lnTo>
                <a:lnTo>
                  <a:pt x="2359077" y="270719"/>
                </a:lnTo>
                <a:close/>
              </a:path>
              <a:path w="3859529" h="478789">
                <a:moveTo>
                  <a:pt x="2414246" y="468810"/>
                </a:moveTo>
                <a:lnTo>
                  <a:pt x="2344295" y="468810"/>
                </a:lnTo>
                <a:lnTo>
                  <a:pt x="2307976" y="333374"/>
                </a:lnTo>
                <a:lnTo>
                  <a:pt x="2376527" y="333374"/>
                </a:lnTo>
                <a:lnTo>
                  <a:pt x="2414246" y="468810"/>
                </a:lnTo>
                <a:close/>
              </a:path>
              <a:path w="3859529" h="478789">
                <a:moveTo>
                  <a:pt x="2710749" y="468810"/>
                </a:moveTo>
                <a:lnTo>
                  <a:pt x="2472329" y="468810"/>
                </a:lnTo>
                <a:lnTo>
                  <a:pt x="2472329" y="6553"/>
                </a:lnTo>
                <a:lnTo>
                  <a:pt x="2532461" y="6553"/>
                </a:lnTo>
                <a:lnTo>
                  <a:pt x="2532461" y="414041"/>
                </a:lnTo>
                <a:lnTo>
                  <a:pt x="2710749" y="414041"/>
                </a:lnTo>
                <a:lnTo>
                  <a:pt x="2710749" y="468810"/>
                </a:lnTo>
                <a:close/>
              </a:path>
              <a:path w="3859529" h="478789">
                <a:moveTo>
                  <a:pt x="2801217" y="328764"/>
                </a:moveTo>
                <a:lnTo>
                  <a:pt x="2739346" y="319385"/>
                </a:lnTo>
                <a:lnTo>
                  <a:pt x="2691232" y="291254"/>
                </a:lnTo>
                <a:lnTo>
                  <a:pt x="2660316" y="246313"/>
                </a:lnTo>
                <a:lnTo>
                  <a:pt x="2650008" y="186784"/>
                </a:lnTo>
                <a:lnTo>
                  <a:pt x="2650008" y="6553"/>
                </a:lnTo>
                <a:lnTo>
                  <a:pt x="2709987" y="6553"/>
                </a:lnTo>
                <a:lnTo>
                  <a:pt x="2709987" y="184851"/>
                </a:lnTo>
                <a:lnTo>
                  <a:pt x="2711475" y="204662"/>
                </a:lnTo>
                <a:lnTo>
                  <a:pt x="2733800" y="248249"/>
                </a:lnTo>
                <a:lnTo>
                  <a:pt x="2780652" y="268064"/>
                </a:lnTo>
                <a:lnTo>
                  <a:pt x="2801217" y="269385"/>
                </a:lnTo>
                <a:lnTo>
                  <a:pt x="2943197" y="269385"/>
                </a:lnTo>
                <a:lnTo>
                  <a:pt x="2943197" y="306294"/>
                </a:lnTo>
                <a:lnTo>
                  <a:pt x="2883075" y="306294"/>
                </a:lnTo>
                <a:lnTo>
                  <a:pt x="2875335" y="311043"/>
                </a:lnTo>
                <a:lnTo>
                  <a:pt x="2866702" y="315330"/>
                </a:lnTo>
                <a:lnTo>
                  <a:pt x="2824512" y="327200"/>
                </a:lnTo>
                <a:lnTo>
                  <a:pt x="2812995" y="328373"/>
                </a:lnTo>
                <a:lnTo>
                  <a:pt x="2801217" y="328764"/>
                </a:lnTo>
                <a:close/>
              </a:path>
              <a:path w="3859529" h="478789">
                <a:moveTo>
                  <a:pt x="2943197" y="269385"/>
                </a:moveTo>
                <a:lnTo>
                  <a:pt x="2801217" y="269385"/>
                </a:lnTo>
                <a:lnTo>
                  <a:pt x="2817235" y="268669"/>
                </a:lnTo>
                <a:lnTo>
                  <a:pt x="2831654" y="266519"/>
                </a:lnTo>
                <a:lnTo>
                  <a:pt x="2872955" y="244900"/>
                </a:lnTo>
                <a:lnTo>
                  <a:pt x="2883075" y="229047"/>
                </a:lnTo>
                <a:lnTo>
                  <a:pt x="2883075" y="6553"/>
                </a:lnTo>
                <a:lnTo>
                  <a:pt x="2943197" y="6553"/>
                </a:lnTo>
                <a:lnTo>
                  <a:pt x="2943197" y="269385"/>
                </a:lnTo>
                <a:close/>
              </a:path>
              <a:path w="3859529" h="478789">
                <a:moveTo>
                  <a:pt x="2854653" y="478782"/>
                </a:moveTo>
                <a:lnTo>
                  <a:pt x="2836793" y="433834"/>
                </a:lnTo>
                <a:lnTo>
                  <a:pt x="2846333" y="431128"/>
                </a:lnTo>
                <a:lnTo>
                  <a:pt x="2855020" y="427027"/>
                </a:lnTo>
                <a:lnTo>
                  <a:pt x="2879762" y="394173"/>
                </a:lnTo>
                <a:lnTo>
                  <a:pt x="2883075" y="363139"/>
                </a:lnTo>
                <a:lnTo>
                  <a:pt x="2883075" y="306294"/>
                </a:lnTo>
                <a:lnTo>
                  <a:pt x="2943197" y="306294"/>
                </a:lnTo>
                <a:lnTo>
                  <a:pt x="2943197" y="365825"/>
                </a:lnTo>
                <a:lnTo>
                  <a:pt x="2941895" y="389804"/>
                </a:lnTo>
                <a:lnTo>
                  <a:pt x="2931479" y="429388"/>
                </a:lnTo>
                <a:lnTo>
                  <a:pt x="2895021" y="467658"/>
                </a:lnTo>
                <a:lnTo>
                  <a:pt x="2876464" y="474662"/>
                </a:lnTo>
                <a:lnTo>
                  <a:pt x="2854653" y="478782"/>
                </a:lnTo>
                <a:close/>
              </a:path>
              <a:path w="3859529" h="478789">
                <a:moveTo>
                  <a:pt x="3271759" y="417318"/>
                </a:moveTo>
                <a:lnTo>
                  <a:pt x="3134687" y="417318"/>
                </a:lnTo>
                <a:lnTo>
                  <a:pt x="3155290" y="416080"/>
                </a:lnTo>
                <a:lnTo>
                  <a:pt x="3173492" y="412368"/>
                </a:lnTo>
                <a:lnTo>
                  <a:pt x="3213377" y="386918"/>
                </a:lnTo>
                <a:lnTo>
                  <a:pt x="3227108" y="346623"/>
                </a:lnTo>
                <a:lnTo>
                  <a:pt x="3226177" y="332709"/>
                </a:lnTo>
                <a:lnTo>
                  <a:pt x="3204354" y="288859"/>
                </a:lnTo>
                <a:lnTo>
                  <a:pt x="3163709" y="261121"/>
                </a:lnTo>
                <a:lnTo>
                  <a:pt x="3096023" y="232547"/>
                </a:lnTo>
                <a:lnTo>
                  <a:pt x="3078573" y="225031"/>
                </a:lnTo>
                <a:lnTo>
                  <a:pt x="3037827" y="203506"/>
                </a:lnTo>
                <a:lnTo>
                  <a:pt x="3007881" y="173983"/>
                </a:lnTo>
                <a:lnTo>
                  <a:pt x="2991834" y="131510"/>
                </a:lnTo>
                <a:lnTo>
                  <a:pt x="2990765" y="114156"/>
                </a:lnTo>
                <a:lnTo>
                  <a:pt x="2991788" y="99828"/>
                </a:lnTo>
                <a:lnTo>
                  <a:pt x="3007138" y="59083"/>
                </a:lnTo>
                <a:lnTo>
                  <a:pt x="3041548" y="25380"/>
                </a:lnTo>
                <a:lnTo>
                  <a:pt x="3094836" y="4130"/>
                </a:lnTo>
                <a:lnTo>
                  <a:pt x="3139897" y="0"/>
                </a:lnTo>
                <a:lnTo>
                  <a:pt x="3155408" y="289"/>
                </a:lnTo>
                <a:lnTo>
                  <a:pt x="3193475" y="4619"/>
                </a:lnTo>
                <a:lnTo>
                  <a:pt x="3236338" y="19792"/>
                </a:lnTo>
                <a:lnTo>
                  <a:pt x="3222479" y="60721"/>
                </a:lnTo>
                <a:lnTo>
                  <a:pt x="3140640" y="60721"/>
                </a:lnTo>
                <a:lnTo>
                  <a:pt x="3121347" y="61652"/>
                </a:lnTo>
                <a:lnTo>
                  <a:pt x="3077537" y="75609"/>
                </a:lnTo>
                <a:lnTo>
                  <a:pt x="3055363" y="115490"/>
                </a:lnTo>
                <a:lnTo>
                  <a:pt x="3056106" y="123511"/>
                </a:lnTo>
                <a:lnTo>
                  <a:pt x="3080549" y="156273"/>
                </a:lnTo>
                <a:lnTo>
                  <a:pt x="3117868" y="176253"/>
                </a:lnTo>
                <a:lnTo>
                  <a:pt x="3168348" y="197987"/>
                </a:lnTo>
                <a:lnTo>
                  <a:pt x="3188076" y="206908"/>
                </a:lnTo>
                <a:lnTo>
                  <a:pt x="3235665" y="233293"/>
                </a:lnTo>
                <a:lnTo>
                  <a:pt x="3272056" y="269680"/>
                </a:lnTo>
                <a:lnTo>
                  <a:pt x="3291863" y="320802"/>
                </a:lnTo>
                <a:lnTo>
                  <a:pt x="3293183" y="341413"/>
                </a:lnTo>
                <a:lnTo>
                  <a:pt x="3290747" y="369745"/>
                </a:lnTo>
                <a:lnTo>
                  <a:pt x="3283437" y="395362"/>
                </a:lnTo>
                <a:lnTo>
                  <a:pt x="3271759" y="417318"/>
                </a:lnTo>
                <a:close/>
              </a:path>
              <a:path w="3859529" h="478789">
                <a:moveTo>
                  <a:pt x="3217135" y="76504"/>
                </a:moveTo>
                <a:lnTo>
                  <a:pt x="3197786" y="69598"/>
                </a:lnTo>
                <a:lnTo>
                  <a:pt x="3178588" y="64666"/>
                </a:lnTo>
                <a:lnTo>
                  <a:pt x="3159539" y="61707"/>
                </a:lnTo>
                <a:lnTo>
                  <a:pt x="3140640" y="60721"/>
                </a:lnTo>
                <a:lnTo>
                  <a:pt x="3222479" y="60721"/>
                </a:lnTo>
                <a:lnTo>
                  <a:pt x="3217135" y="76504"/>
                </a:lnTo>
                <a:close/>
              </a:path>
              <a:path w="3859529" h="478789">
                <a:moveTo>
                  <a:pt x="3135278" y="476106"/>
                </a:moveTo>
                <a:lnTo>
                  <a:pt x="3090002" y="471563"/>
                </a:lnTo>
                <a:lnTo>
                  <a:pt x="3051791" y="457942"/>
                </a:lnTo>
                <a:lnTo>
                  <a:pt x="3009063" y="424769"/>
                </a:lnTo>
                <a:lnTo>
                  <a:pt x="2985003" y="381744"/>
                </a:lnTo>
                <a:lnTo>
                  <a:pt x="2979458" y="351233"/>
                </a:lnTo>
                <a:lnTo>
                  <a:pt x="3043600" y="343947"/>
                </a:lnTo>
                <a:lnTo>
                  <a:pt x="3046557" y="358875"/>
                </a:lnTo>
                <a:lnTo>
                  <a:pt x="3052157" y="372557"/>
                </a:lnTo>
                <a:lnTo>
                  <a:pt x="3084399" y="405427"/>
                </a:lnTo>
                <a:lnTo>
                  <a:pt x="3134687" y="417318"/>
                </a:lnTo>
                <a:lnTo>
                  <a:pt x="3271759" y="417318"/>
                </a:lnTo>
                <a:lnTo>
                  <a:pt x="3271255" y="418265"/>
                </a:lnTo>
                <a:lnTo>
                  <a:pt x="3254197" y="438453"/>
                </a:lnTo>
                <a:lnTo>
                  <a:pt x="3232139" y="454925"/>
                </a:lnTo>
                <a:lnTo>
                  <a:pt x="3204967" y="466691"/>
                </a:lnTo>
                <a:lnTo>
                  <a:pt x="3172681" y="473752"/>
                </a:lnTo>
                <a:lnTo>
                  <a:pt x="3135278" y="476106"/>
                </a:lnTo>
                <a:close/>
              </a:path>
              <a:path w="3859529" h="478789">
                <a:moveTo>
                  <a:pt x="3469423" y="468810"/>
                </a:moveTo>
                <a:lnTo>
                  <a:pt x="3408702" y="468810"/>
                </a:lnTo>
                <a:lnTo>
                  <a:pt x="3408702" y="64741"/>
                </a:lnTo>
                <a:lnTo>
                  <a:pt x="3367173" y="63407"/>
                </a:lnTo>
                <a:lnTo>
                  <a:pt x="3367173" y="6553"/>
                </a:lnTo>
                <a:lnTo>
                  <a:pt x="3469423" y="6553"/>
                </a:lnTo>
                <a:lnTo>
                  <a:pt x="3469423" y="468810"/>
                </a:lnTo>
                <a:close/>
              </a:path>
              <a:path w="3859529" h="478789">
                <a:moveTo>
                  <a:pt x="3837676" y="417318"/>
                </a:moveTo>
                <a:lnTo>
                  <a:pt x="3700604" y="417318"/>
                </a:lnTo>
                <a:lnTo>
                  <a:pt x="3721207" y="416080"/>
                </a:lnTo>
                <a:lnTo>
                  <a:pt x="3739409" y="412368"/>
                </a:lnTo>
                <a:lnTo>
                  <a:pt x="3779294" y="386918"/>
                </a:lnTo>
                <a:lnTo>
                  <a:pt x="3793025" y="346623"/>
                </a:lnTo>
                <a:lnTo>
                  <a:pt x="3792095" y="332709"/>
                </a:lnTo>
                <a:lnTo>
                  <a:pt x="3770272" y="288859"/>
                </a:lnTo>
                <a:lnTo>
                  <a:pt x="3729626" y="261121"/>
                </a:lnTo>
                <a:lnTo>
                  <a:pt x="3661946" y="232547"/>
                </a:lnTo>
                <a:lnTo>
                  <a:pt x="3644497" y="225031"/>
                </a:lnTo>
                <a:lnTo>
                  <a:pt x="3603744" y="203506"/>
                </a:lnTo>
                <a:lnTo>
                  <a:pt x="3573798" y="173983"/>
                </a:lnTo>
                <a:lnTo>
                  <a:pt x="3557752" y="131510"/>
                </a:lnTo>
                <a:lnTo>
                  <a:pt x="3556682" y="114156"/>
                </a:lnTo>
                <a:lnTo>
                  <a:pt x="3557705" y="99828"/>
                </a:lnTo>
                <a:lnTo>
                  <a:pt x="3573055" y="59083"/>
                </a:lnTo>
                <a:lnTo>
                  <a:pt x="3607466" y="25380"/>
                </a:lnTo>
                <a:lnTo>
                  <a:pt x="3660753" y="4130"/>
                </a:lnTo>
                <a:lnTo>
                  <a:pt x="3705814" y="0"/>
                </a:lnTo>
                <a:lnTo>
                  <a:pt x="3721331" y="289"/>
                </a:lnTo>
                <a:lnTo>
                  <a:pt x="3759392" y="4619"/>
                </a:lnTo>
                <a:lnTo>
                  <a:pt x="3802255" y="19792"/>
                </a:lnTo>
                <a:lnTo>
                  <a:pt x="3788396" y="60721"/>
                </a:lnTo>
                <a:lnTo>
                  <a:pt x="3706557" y="60721"/>
                </a:lnTo>
                <a:lnTo>
                  <a:pt x="3687264" y="61652"/>
                </a:lnTo>
                <a:lnTo>
                  <a:pt x="3643454" y="75609"/>
                </a:lnTo>
                <a:lnTo>
                  <a:pt x="3621280" y="115490"/>
                </a:lnTo>
                <a:lnTo>
                  <a:pt x="3622023" y="123511"/>
                </a:lnTo>
                <a:lnTo>
                  <a:pt x="3646467" y="156273"/>
                </a:lnTo>
                <a:lnTo>
                  <a:pt x="3683785" y="176253"/>
                </a:lnTo>
                <a:lnTo>
                  <a:pt x="3734265" y="197987"/>
                </a:lnTo>
                <a:lnTo>
                  <a:pt x="3753993" y="206908"/>
                </a:lnTo>
                <a:lnTo>
                  <a:pt x="3801583" y="233293"/>
                </a:lnTo>
                <a:lnTo>
                  <a:pt x="3837974" y="269680"/>
                </a:lnTo>
                <a:lnTo>
                  <a:pt x="3857780" y="320802"/>
                </a:lnTo>
                <a:lnTo>
                  <a:pt x="3859100" y="341413"/>
                </a:lnTo>
                <a:lnTo>
                  <a:pt x="3856664" y="369745"/>
                </a:lnTo>
                <a:lnTo>
                  <a:pt x="3849355" y="395362"/>
                </a:lnTo>
                <a:lnTo>
                  <a:pt x="3837676" y="417318"/>
                </a:lnTo>
                <a:close/>
              </a:path>
              <a:path w="3859529" h="478789">
                <a:moveTo>
                  <a:pt x="3783052" y="76504"/>
                </a:moveTo>
                <a:lnTo>
                  <a:pt x="3763704" y="69598"/>
                </a:lnTo>
                <a:lnTo>
                  <a:pt x="3744505" y="64666"/>
                </a:lnTo>
                <a:lnTo>
                  <a:pt x="3725456" y="61707"/>
                </a:lnTo>
                <a:lnTo>
                  <a:pt x="3706557" y="60721"/>
                </a:lnTo>
                <a:lnTo>
                  <a:pt x="3788396" y="60721"/>
                </a:lnTo>
                <a:lnTo>
                  <a:pt x="3783052" y="76504"/>
                </a:lnTo>
                <a:close/>
              </a:path>
              <a:path w="3859529" h="478789">
                <a:moveTo>
                  <a:pt x="3701195" y="476106"/>
                </a:moveTo>
                <a:lnTo>
                  <a:pt x="3655919" y="471563"/>
                </a:lnTo>
                <a:lnTo>
                  <a:pt x="3617708" y="457942"/>
                </a:lnTo>
                <a:lnTo>
                  <a:pt x="3574985" y="424769"/>
                </a:lnTo>
                <a:lnTo>
                  <a:pt x="3550920" y="381744"/>
                </a:lnTo>
                <a:lnTo>
                  <a:pt x="3545376" y="351233"/>
                </a:lnTo>
                <a:lnTo>
                  <a:pt x="3609517" y="343947"/>
                </a:lnTo>
                <a:lnTo>
                  <a:pt x="3612478" y="358875"/>
                </a:lnTo>
                <a:lnTo>
                  <a:pt x="3618079" y="372557"/>
                </a:lnTo>
                <a:lnTo>
                  <a:pt x="3650320" y="405427"/>
                </a:lnTo>
                <a:lnTo>
                  <a:pt x="3700604" y="417318"/>
                </a:lnTo>
                <a:lnTo>
                  <a:pt x="3837676" y="417318"/>
                </a:lnTo>
                <a:lnTo>
                  <a:pt x="3837172" y="418265"/>
                </a:lnTo>
                <a:lnTo>
                  <a:pt x="3820114" y="438453"/>
                </a:lnTo>
                <a:lnTo>
                  <a:pt x="3798060" y="454925"/>
                </a:lnTo>
                <a:lnTo>
                  <a:pt x="3770888" y="466691"/>
                </a:lnTo>
                <a:lnTo>
                  <a:pt x="3738599" y="473752"/>
                </a:lnTo>
                <a:lnTo>
                  <a:pt x="3701195" y="476106"/>
                </a:lnTo>
                <a:close/>
              </a:path>
            </a:pathLst>
          </a:custGeom>
          <a:solidFill>
            <a:srgbClr val="1C4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4065" y="693461"/>
            <a:ext cx="3664567" cy="3664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89170" y="0"/>
            <a:ext cx="1059815" cy="1109980"/>
            <a:chOff x="8089170" y="0"/>
            <a:chExt cx="1059815" cy="1109980"/>
          </a:xfrm>
        </p:grpSpPr>
        <p:sp>
          <p:nvSpPr>
            <p:cNvPr id="3" name="object 3"/>
            <p:cNvSpPr/>
            <p:nvPr/>
          </p:nvSpPr>
          <p:spPr>
            <a:xfrm>
              <a:off x="8093933" y="0"/>
              <a:ext cx="1050290" cy="1100455"/>
            </a:xfrm>
            <a:custGeom>
              <a:avLst/>
              <a:gdLst/>
              <a:ahLst/>
              <a:cxnLst/>
              <a:rect l="l" t="t" r="r" b="b"/>
              <a:pathLst>
                <a:path w="1050290" h="1100455">
                  <a:moveTo>
                    <a:pt x="603399" y="930023"/>
                  </a:moveTo>
                  <a:lnTo>
                    <a:pt x="557477" y="926219"/>
                  </a:lnTo>
                  <a:lnTo>
                    <a:pt x="512511" y="914801"/>
                  </a:lnTo>
                  <a:lnTo>
                    <a:pt x="469496" y="895756"/>
                  </a:lnTo>
                  <a:lnTo>
                    <a:pt x="429424" y="869073"/>
                  </a:lnTo>
                  <a:lnTo>
                    <a:pt x="393926" y="835179"/>
                  </a:lnTo>
                  <a:lnTo>
                    <a:pt x="365489" y="796516"/>
                  </a:lnTo>
                  <a:lnTo>
                    <a:pt x="344341" y="754127"/>
                  </a:lnTo>
                  <a:lnTo>
                    <a:pt x="330709" y="709051"/>
                  </a:lnTo>
                  <a:lnTo>
                    <a:pt x="324819" y="662332"/>
                  </a:lnTo>
                  <a:lnTo>
                    <a:pt x="326898" y="615010"/>
                  </a:lnTo>
                  <a:lnTo>
                    <a:pt x="337174" y="568126"/>
                  </a:lnTo>
                  <a:lnTo>
                    <a:pt x="355874" y="522724"/>
                  </a:lnTo>
                  <a:lnTo>
                    <a:pt x="317266" y="494392"/>
                  </a:lnTo>
                  <a:lnTo>
                    <a:pt x="284633" y="460515"/>
                  </a:lnTo>
                  <a:lnTo>
                    <a:pt x="258405" y="422010"/>
                  </a:lnTo>
                  <a:lnTo>
                    <a:pt x="239012" y="379794"/>
                  </a:lnTo>
                  <a:lnTo>
                    <a:pt x="226881" y="334783"/>
                  </a:lnTo>
                  <a:lnTo>
                    <a:pt x="222442" y="287896"/>
                  </a:lnTo>
                  <a:lnTo>
                    <a:pt x="226124" y="240049"/>
                  </a:lnTo>
                  <a:lnTo>
                    <a:pt x="178247" y="226968"/>
                  </a:lnTo>
                  <a:lnTo>
                    <a:pt x="134459" y="206169"/>
                  </a:lnTo>
                  <a:lnTo>
                    <a:pt x="95463" y="178491"/>
                  </a:lnTo>
                  <a:lnTo>
                    <a:pt x="61959" y="144771"/>
                  </a:lnTo>
                  <a:lnTo>
                    <a:pt x="34651" y="105847"/>
                  </a:lnTo>
                  <a:lnTo>
                    <a:pt x="14242" y="62556"/>
                  </a:lnTo>
                  <a:lnTo>
                    <a:pt x="1432" y="15736"/>
                  </a:lnTo>
                  <a:lnTo>
                    <a:pt x="0" y="0"/>
                  </a:lnTo>
                  <a:lnTo>
                    <a:pt x="1050047" y="0"/>
                  </a:lnTo>
                  <a:lnTo>
                    <a:pt x="1050047" y="863948"/>
                  </a:lnTo>
                  <a:lnTo>
                    <a:pt x="783273" y="863948"/>
                  </a:lnTo>
                  <a:lnTo>
                    <a:pt x="742329" y="892835"/>
                  </a:lnTo>
                  <a:lnTo>
                    <a:pt x="697948" y="913485"/>
                  </a:lnTo>
                  <a:lnTo>
                    <a:pt x="651262" y="925886"/>
                  </a:lnTo>
                  <a:lnTo>
                    <a:pt x="603399" y="930023"/>
                  </a:lnTo>
                  <a:close/>
                </a:path>
                <a:path w="1050290" h="1100455">
                  <a:moveTo>
                    <a:pt x="1050047" y="1100013"/>
                  </a:moveTo>
                  <a:lnTo>
                    <a:pt x="1011798" y="1096222"/>
                  </a:lnTo>
                  <a:lnTo>
                    <a:pt x="962895" y="1083145"/>
                  </a:lnTo>
                  <a:lnTo>
                    <a:pt x="918031" y="1061975"/>
                  </a:lnTo>
                  <a:lnTo>
                    <a:pt x="878035" y="1033547"/>
                  </a:lnTo>
                  <a:lnTo>
                    <a:pt x="843733" y="998696"/>
                  </a:lnTo>
                  <a:lnTo>
                    <a:pt x="815953" y="958257"/>
                  </a:lnTo>
                  <a:lnTo>
                    <a:pt x="795524" y="913062"/>
                  </a:lnTo>
                  <a:lnTo>
                    <a:pt x="783273" y="863948"/>
                  </a:lnTo>
                  <a:lnTo>
                    <a:pt x="1050047" y="863948"/>
                  </a:lnTo>
                  <a:lnTo>
                    <a:pt x="1050047" y="1100013"/>
                  </a:lnTo>
                  <a:close/>
                </a:path>
              </a:pathLst>
            </a:custGeom>
            <a:solidFill>
              <a:srgbClr val="F49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93933" y="0"/>
              <a:ext cx="1050290" cy="1100455"/>
            </a:xfrm>
            <a:custGeom>
              <a:avLst/>
              <a:gdLst/>
              <a:ahLst/>
              <a:cxnLst/>
              <a:rect l="l" t="t" r="r" b="b"/>
              <a:pathLst>
                <a:path w="1050290" h="1100455">
                  <a:moveTo>
                    <a:pt x="1050047" y="1100013"/>
                  </a:moveTo>
                  <a:lnTo>
                    <a:pt x="1011798" y="1096222"/>
                  </a:lnTo>
                  <a:lnTo>
                    <a:pt x="962895" y="1083145"/>
                  </a:lnTo>
                  <a:lnTo>
                    <a:pt x="918031" y="1061975"/>
                  </a:lnTo>
                  <a:lnTo>
                    <a:pt x="878035" y="1033547"/>
                  </a:lnTo>
                  <a:lnTo>
                    <a:pt x="843733" y="998696"/>
                  </a:lnTo>
                  <a:lnTo>
                    <a:pt x="815953" y="958257"/>
                  </a:lnTo>
                  <a:lnTo>
                    <a:pt x="795524" y="913062"/>
                  </a:lnTo>
                  <a:lnTo>
                    <a:pt x="783273" y="863948"/>
                  </a:lnTo>
                  <a:lnTo>
                    <a:pt x="742329" y="892835"/>
                  </a:lnTo>
                  <a:lnTo>
                    <a:pt x="697948" y="913485"/>
                  </a:lnTo>
                  <a:lnTo>
                    <a:pt x="651262" y="925886"/>
                  </a:lnTo>
                  <a:lnTo>
                    <a:pt x="603399" y="930023"/>
                  </a:lnTo>
                  <a:lnTo>
                    <a:pt x="557477" y="926219"/>
                  </a:lnTo>
                  <a:lnTo>
                    <a:pt x="512511" y="914801"/>
                  </a:lnTo>
                  <a:lnTo>
                    <a:pt x="469496" y="895756"/>
                  </a:lnTo>
                  <a:lnTo>
                    <a:pt x="429424" y="869073"/>
                  </a:lnTo>
                  <a:lnTo>
                    <a:pt x="393926" y="835179"/>
                  </a:lnTo>
                  <a:lnTo>
                    <a:pt x="365489" y="796516"/>
                  </a:lnTo>
                  <a:lnTo>
                    <a:pt x="344341" y="754127"/>
                  </a:lnTo>
                  <a:lnTo>
                    <a:pt x="330709" y="709051"/>
                  </a:lnTo>
                  <a:lnTo>
                    <a:pt x="324819" y="662332"/>
                  </a:lnTo>
                  <a:lnTo>
                    <a:pt x="326898" y="615010"/>
                  </a:lnTo>
                  <a:lnTo>
                    <a:pt x="337174" y="568126"/>
                  </a:lnTo>
                  <a:lnTo>
                    <a:pt x="355874" y="522724"/>
                  </a:lnTo>
                  <a:lnTo>
                    <a:pt x="317266" y="494392"/>
                  </a:lnTo>
                  <a:lnTo>
                    <a:pt x="284633" y="460515"/>
                  </a:lnTo>
                  <a:lnTo>
                    <a:pt x="258405" y="422010"/>
                  </a:lnTo>
                  <a:lnTo>
                    <a:pt x="239012" y="379794"/>
                  </a:lnTo>
                  <a:lnTo>
                    <a:pt x="226881" y="334783"/>
                  </a:lnTo>
                  <a:lnTo>
                    <a:pt x="222442" y="287896"/>
                  </a:lnTo>
                  <a:lnTo>
                    <a:pt x="226124" y="240049"/>
                  </a:lnTo>
                  <a:lnTo>
                    <a:pt x="178247" y="226968"/>
                  </a:lnTo>
                  <a:lnTo>
                    <a:pt x="134459" y="206169"/>
                  </a:lnTo>
                  <a:lnTo>
                    <a:pt x="95463" y="178491"/>
                  </a:lnTo>
                  <a:lnTo>
                    <a:pt x="61959" y="144771"/>
                  </a:lnTo>
                  <a:lnTo>
                    <a:pt x="34651" y="105847"/>
                  </a:lnTo>
                  <a:lnTo>
                    <a:pt x="14242" y="62556"/>
                  </a:lnTo>
                  <a:lnTo>
                    <a:pt x="1432" y="15736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90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006473" y="3302595"/>
            <a:ext cx="356870" cy="178435"/>
          </a:xfrm>
          <a:custGeom>
            <a:avLst/>
            <a:gdLst/>
            <a:ahLst/>
            <a:cxnLst/>
            <a:rect l="l" t="t" r="r" b="b"/>
            <a:pathLst>
              <a:path w="356870" h="178435">
                <a:moveTo>
                  <a:pt x="84238" y="177997"/>
                </a:moveTo>
                <a:lnTo>
                  <a:pt x="0" y="177997"/>
                </a:lnTo>
                <a:lnTo>
                  <a:pt x="0" y="297"/>
                </a:lnTo>
                <a:lnTo>
                  <a:pt x="84839" y="297"/>
                </a:lnTo>
                <a:lnTo>
                  <a:pt x="84839" y="23068"/>
                </a:lnTo>
                <a:lnTo>
                  <a:pt x="23069" y="23068"/>
                </a:lnTo>
                <a:lnTo>
                  <a:pt x="23069" y="73074"/>
                </a:lnTo>
                <a:lnTo>
                  <a:pt x="62664" y="73074"/>
                </a:lnTo>
                <a:lnTo>
                  <a:pt x="55816" y="95547"/>
                </a:lnTo>
                <a:lnTo>
                  <a:pt x="23069" y="95547"/>
                </a:lnTo>
                <a:lnTo>
                  <a:pt x="23069" y="157161"/>
                </a:lnTo>
                <a:lnTo>
                  <a:pt x="84238" y="157161"/>
                </a:lnTo>
                <a:lnTo>
                  <a:pt x="84238" y="177997"/>
                </a:lnTo>
                <a:close/>
              </a:path>
              <a:path w="356870" h="178435">
                <a:moveTo>
                  <a:pt x="170897" y="177997"/>
                </a:moveTo>
                <a:lnTo>
                  <a:pt x="118071" y="177997"/>
                </a:lnTo>
                <a:lnTo>
                  <a:pt x="118071" y="0"/>
                </a:lnTo>
                <a:lnTo>
                  <a:pt x="165839" y="0"/>
                </a:lnTo>
                <a:lnTo>
                  <a:pt x="209597" y="15775"/>
                </a:lnTo>
                <a:lnTo>
                  <a:pt x="215158" y="22919"/>
                </a:lnTo>
                <a:lnTo>
                  <a:pt x="141131" y="22919"/>
                </a:lnTo>
                <a:lnTo>
                  <a:pt x="141131" y="156864"/>
                </a:lnTo>
                <a:lnTo>
                  <a:pt x="216688" y="156864"/>
                </a:lnTo>
                <a:lnTo>
                  <a:pt x="211308" y="165310"/>
                </a:lnTo>
                <a:lnTo>
                  <a:pt x="194469" y="174826"/>
                </a:lnTo>
                <a:lnTo>
                  <a:pt x="170897" y="177997"/>
                </a:lnTo>
                <a:close/>
              </a:path>
              <a:path w="356870" h="178435">
                <a:moveTo>
                  <a:pt x="216688" y="156864"/>
                </a:moveTo>
                <a:lnTo>
                  <a:pt x="166887" y="156864"/>
                </a:lnTo>
                <a:lnTo>
                  <a:pt x="174252" y="156539"/>
                </a:lnTo>
                <a:lnTo>
                  <a:pt x="180874" y="155562"/>
                </a:lnTo>
                <a:lnTo>
                  <a:pt x="186753" y="153934"/>
                </a:lnTo>
                <a:lnTo>
                  <a:pt x="191890" y="151655"/>
                </a:lnTo>
                <a:lnTo>
                  <a:pt x="198338" y="148083"/>
                </a:lnTo>
                <a:lnTo>
                  <a:pt x="201558" y="140791"/>
                </a:lnTo>
                <a:lnTo>
                  <a:pt x="201558" y="55066"/>
                </a:lnTo>
                <a:lnTo>
                  <a:pt x="178488" y="22919"/>
                </a:lnTo>
                <a:lnTo>
                  <a:pt x="215158" y="22919"/>
                </a:lnTo>
                <a:lnTo>
                  <a:pt x="216237" y="24305"/>
                </a:lnTo>
                <a:lnTo>
                  <a:pt x="220981" y="34118"/>
                </a:lnTo>
                <a:lnTo>
                  <a:pt x="223830" y="45215"/>
                </a:lnTo>
                <a:lnTo>
                  <a:pt x="224780" y="57596"/>
                </a:lnTo>
                <a:lnTo>
                  <a:pt x="224780" y="127247"/>
                </a:lnTo>
                <a:lnTo>
                  <a:pt x="221411" y="149451"/>
                </a:lnTo>
                <a:lnTo>
                  <a:pt x="216688" y="156864"/>
                </a:lnTo>
                <a:close/>
              </a:path>
              <a:path w="356870" h="178435">
                <a:moveTo>
                  <a:pt x="255431" y="177997"/>
                </a:moveTo>
                <a:lnTo>
                  <a:pt x="229828" y="177997"/>
                </a:lnTo>
                <a:lnTo>
                  <a:pt x="276710" y="297"/>
                </a:lnTo>
                <a:lnTo>
                  <a:pt x="306923" y="297"/>
                </a:lnTo>
                <a:lnTo>
                  <a:pt x="317549" y="38397"/>
                </a:lnTo>
                <a:lnTo>
                  <a:pt x="291740" y="38397"/>
                </a:lnTo>
                <a:lnTo>
                  <a:pt x="274481" y="101798"/>
                </a:lnTo>
                <a:lnTo>
                  <a:pt x="335230" y="101798"/>
                </a:lnTo>
                <a:lnTo>
                  <a:pt x="341954" y="125908"/>
                </a:lnTo>
                <a:lnTo>
                  <a:pt x="268823" y="125908"/>
                </a:lnTo>
                <a:lnTo>
                  <a:pt x="255431" y="177997"/>
                </a:lnTo>
                <a:close/>
              </a:path>
              <a:path w="356870" h="178435">
                <a:moveTo>
                  <a:pt x="335230" y="101798"/>
                </a:moveTo>
                <a:lnTo>
                  <a:pt x="310047" y="101798"/>
                </a:lnTo>
                <a:lnTo>
                  <a:pt x="291740" y="38397"/>
                </a:lnTo>
                <a:lnTo>
                  <a:pt x="317549" y="38397"/>
                </a:lnTo>
                <a:lnTo>
                  <a:pt x="335230" y="101798"/>
                </a:lnTo>
                <a:close/>
              </a:path>
              <a:path w="356870" h="178435">
                <a:moveTo>
                  <a:pt x="356481" y="177997"/>
                </a:moveTo>
                <a:lnTo>
                  <a:pt x="329545" y="177997"/>
                </a:lnTo>
                <a:lnTo>
                  <a:pt x="315553" y="125908"/>
                </a:lnTo>
                <a:lnTo>
                  <a:pt x="341954" y="125908"/>
                </a:lnTo>
                <a:lnTo>
                  <a:pt x="356481" y="1779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5021" y="3605162"/>
            <a:ext cx="1673503" cy="183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2068" y="1730196"/>
            <a:ext cx="2120807" cy="233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865" y="2035293"/>
            <a:ext cx="824230" cy="233679"/>
          </a:xfrm>
          <a:custGeom>
            <a:avLst/>
            <a:gdLst/>
            <a:ahLst/>
            <a:cxnLst/>
            <a:rect l="l" t="t" r="r" b="b"/>
            <a:pathLst>
              <a:path w="824230" h="233680">
                <a:moveTo>
                  <a:pt x="25598" y="180230"/>
                </a:moveTo>
                <a:lnTo>
                  <a:pt x="0" y="180230"/>
                </a:lnTo>
                <a:lnTo>
                  <a:pt x="46881" y="2530"/>
                </a:lnTo>
                <a:lnTo>
                  <a:pt x="77092" y="2530"/>
                </a:lnTo>
                <a:lnTo>
                  <a:pt x="87718" y="40630"/>
                </a:lnTo>
                <a:lnTo>
                  <a:pt x="61912" y="40630"/>
                </a:lnTo>
                <a:lnTo>
                  <a:pt x="44648" y="104030"/>
                </a:lnTo>
                <a:lnTo>
                  <a:pt x="105400" y="104030"/>
                </a:lnTo>
                <a:lnTo>
                  <a:pt x="112124" y="128140"/>
                </a:lnTo>
                <a:lnTo>
                  <a:pt x="38992" y="128140"/>
                </a:lnTo>
                <a:lnTo>
                  <a:pt x="25598" y="180230"/>
                </a:lnTo>
                <a:close/>
              </a:path>
              <a:path w="824230" h="233680">
                <a:moveTo>
                  <a:pt x="105400" y="104030"/>
                </a:moveTo>
                <a:lnTo>
                  <a:pt x="80217" y="104030"/>
                </a:lnTo>
                <a:lnTo>
                  <a:pt x="61912" y="40630"/>
                </a:lnTo>
                <a:lnTo>
                  <a:pt x="87718" y="40630"/>
                </a:lnTo>
                <a:lnTo>
                  <a:pt x="105400" y="104030"/>
                </a:lnTo>
                <a:close/>
              </a:path>
              <a:path w="824230" h="233680">
                <a:moveTo>
                  <a:pt x="126652" y="180230"/>
                </a:moveTo>
                <a:lnTo>
                  <a:pt x="99714" y="180230"/>
                </a:lnTo>
                <a:lnTo>
                  <a:pt x="85725" y="128140"/>
                </a:lnTo>
                <a:lnTo>
                  <a:pt x="112124" y="128140"/>
                </a:lnTo>
                <a:lnTo>
                  <a:pt x="126652" y="180230"/>
                </a:lnTo>
                <a:close/>
              </a:path>
              <a:path w="824230" h="233680">
                <a:moveTo>
                  <a:pt x="221186" y="57149"/>
                </a:moveTo>
                <a:lnTo>
                  <a:pt x="168333" y="57149"/>
                </a:lnTo>
                <a:lnTo>
                  <a:pt x="171706" y="55264"/>
                </a:lnTo>
                <a:lnTo>
                  <a:pt x="175724" y="53776"/>
                </a:lnTo>
                <a:lnTo>
                  <a:pt x="185150" y="51593"/>
                </a:lnTo>
                <a:lnTo>
                  <a:pt x="190111" y="51047"/>
                </a:lnTo>
                <a:lnTo>
                  <a:pt x="203902" y="51047"/>
                </a:lnTo>
                <a:lnTo>
                  <a:pt x="211344" y="52536"/>
                </a:lnTo>
                <a:lnTo>
                  <a:pt x="217594" y="55512"/>
                </a:lnTo>
                <a:lnTo>
                  <a:pt x="221186" y="57149"/>
                </a:lnTo>
                <a:close/>
              </a:path>
              <a:path w="824230" h="233680">
                <a:moveTo>
                  <a:pt x="168333" y="180230"/>
                </a:moveTo>
                <a:lnTo>
                  <a:pt x="145413" y="180230"/>
                </a:lnTo>
                <a:lnTo>
                  <a:pt x="145413" y="52982"/>
                </a:lnTo>
                <a:lnTo>
                  <a:pt x="166547" y="52982"/>
                </a:lnTo>
                <a:lnTo>
                  <a:pt x="168333" y="57149"/>
                </a:lnTo>
                <a:lnTo>
                  <a:pt x="221186" y="57149"/>
                </a:lnTo>
                <a:lnTo>
                  <a:pt x="224342" y="58588"/>
                </a:lnTo>
                <a:lnTo>
                  <a:pt x="229600" y="63202"/>
                </a:lnTo>
                <a:lnTo>
                  <a:pt x="233370" y="69353"/>
                </a:lnTo>
                <a:lnTo>
                  <a:pt x="235749" y="73074"/>
                </a:lnTo>
                <a:lnTo>
                  <a:pt x="182620" y="73074"/>
                </a:lnTo>
                <a:lnTo>
                  <a:pt x="175278" y="74959"/>
                </a:lnTo>
                <a:lnTo>
                  <a:pt x="168333" y="78729"/>
                </a:lnTo>
                <a:lnTo>
                  <a:pt x="168333" y="180230"/>
                </a:lnTo>
                <a:close/>
              </a:path>
              <a:path w="824230" h="233680">
                <a:moveTo>
                  <a:pt x="239175" y="180230"/>
                </a:moveTo>
                <a:lnTo>
                  <a:pt x="215958" y="180230"/>
                </a:lnTo>
                <a:lnTo>
                  <a:pt x="215958" y="89643"/>
                </a:lnTo>
                <a:lnTo>
                  <a:pt x="213527" y="83492"/>
                </a:lnTo>
                <a:lnTo>
                  <a:pt x="208665" y="79325"/>
                </a:lnTo>
                <a:lnTo>
                  <a:pt x="203902" y="75158"/>
                </a:lnTo>
                <a:lnTo>
                  <a:pt x="197800" y="73074"/>
                </a:lnTo>
                <a:lnTo>
                  <a:pt x="235749" y="73074"/>
                </a:lnTo>
                <a:lnTo>
                  <a:pt x="237239" y="75406"/>
                </a:lnTo>
                <a:lnTo>
                  <a:pt x="239175" y="83095"/>
                </a:lnTo>
                <a:lnTo>
                  <a:pt x="239175" y="180230"/>
                </a:lnTo>
                <a:close/>
              </a:path>
              <a:path w="824230" h="233680">
                <a:moveTo>
                  <a:pt x="362521" y="88552"/>
                </a:moveTo>
                <a:lnTo>
                  <a:pt x="340228" y="88552"/>
                </a:lnTo>
                <a:lnTo>
                  <a:pt x="340228" y="81408"/>
                </a:lnTo>
                <a:lnTo>
                  <a:pt x="337499" y="76100"/>
                </a:lnTo>
                <a:lnTo>
                  <a:pt x="332043" y="72627"/>
                </a:lnTo>
                <a:lnTo>
                  <a:pt x="326685" y="69056"/>
                </a:lnTo>
                <a:lnTo>
                  <a:pt x="318896" y="67270"/>
                </a:lnTo>
                <a:lnTo>
                  <a:pt x="308677" y="67270"/>
                </a:lnTo>
                <a:lnTo>
                  <a:pt x="310463" y="51047"/>
                </a:lnTo>
                <a:lnTo>
                  <a:pt x="321857" y="51531"/>
                </a:lnTo>
                <a:lnTo>
                  <a:pt x="358832" y="70097"/>
                </a:lnTo>
                <a:lnTo>
                  <a:pt x="361790" y="82915"/>
                </a:lnTo>
                <a:lnTo>
                  <a:pt x="362521" y="88552"/>
                </a:lnTo>
                <a:close/>
              </a:path>
              <a:path w="824230" h="233680">
                <a:moveTo>
                  <a:pt x="323708" y="183058"/>
                </a:moveTo>
                <a:lnTo>
                  <a:pt x="281292" y="173235"/>
                </a:lnTo>
                <a:lnTo>
                  <a:pt x="265516" y="137368"/>
                </a:lnTo>
                <a:lnTo>
                  <a:pt x="265516" y="116234"/>
                </a:lnTo>
                <a:lnTo>
                  <a:pt x="288634" y="79771"/>
                </a:lnTo>
                <a:lnTo>
                  <a:pt x="295232" y="78432"/>
                </a:lnTo>
                <a:lnTo>
                  <a:pt x="309619" y="78432"/>
                </a:lnTo>
                <a:lnTo>
                  <a:pt x="316465" y="79474"/>
                </a:lnTo>
                <a:lnTo>
                  <a:pt x="323411" y="81557"/>
                </a:lnTo>
                <a:lnTo>
                  <a:pt x="330356" y="83542"/>
                </a:lnTo>
                <a:lnTo>
                  <a:pt x="335962" y="85873"/>
                </a:lnTo>
                <a:lnTo>
                  <a:pt x="340228" y="88552"/>
                </a:lnTo>
                <a:lnTo>
                  <a:pt x="362521" y="88552"/>
                </a:lnTo>
                <a:lnTo>
                  <a:pt x="362627" y="89371"/>
                </a:lnTo>
                <a:lnTo>
                  <a:pt x="363129" y="96607"/>
                </a:lnTo>
                <a:lnTo>
                  <a:pt x="363238" y="101798"/>
                </a:lnTo>
                <a:lnTo>
                  <a:pt x="294587" y="101798"/>
                </a:lnTo>
                <a:lnTo>
                  <a:pt x="288585" y="107453"/>
                </a:lnTo>
                <a:lnTo>
                  <a:pt x="288585" y="135582"/>
                </a:lnTo>
                <a:lnTo>
                  <a:pt x="290687" y="146976"/>
                </a:lnTo>
                <a:lnTo>
                  <a:pt x="296994" y="155115"/>
                </a:lnTo>
                <a:lnTo>
                  <a:pt x="307505" y="159999"/>
                </a:lnTo>
                <a:lnTo>
                  <a:pt x="322220" y="161627"/>
                </a:lnTo>
                <a:lnTo>
                  <a:pt x="363297" y="161627"/>
                </a:lnTo>
                <a:lnTo>
                  <a:pt x="363297" y="180230"/>
                </a:lnTo>
                <a:lnTo>
                  <a:pt x="350553" y="181467"/>
                </a:lnTo>
                <a:lnTo>
                  <a:pt x="339707" y="182351"/>
                </a:lnTo>
                <a:lnTo>
                  <a:pt x="330759" y="182881"/>
                </a:lnTo>
                <a:lnTo>
                  <a:pt x="323708" y="183058"/>
                </a:lnTo>
                <a:close/>
              </a:path>
              <a:path w="824230" h="233680">
                <a:moveTo>
                  <a:pt x="363297" y="161627"/>
                </a:moveTo>
                <a:lnTo>
                  <a:pt x="327578" y="161627"/>
                </a:lnTo>
                <a:lnTo>
                  <a:pt x="333581" y="161130"/>
                </a:lnTo>
                <a:lnTo>
                  <a:pt x="340228" y="160138"/>
                </a:lnTo>
                <a:lnTo>
                  <a:pt x="340228" y="111620"/>
                </a:lnTo>
                <a:lnTo>
                  <a:pt x="335763" y="109140"/>
                </a:lnTo>
                <a:lnTo>
                  <a:pt x="330405" y="106908"/>
                </a:lnTo>
                <a:lnTo>
                  <a:pt x="324155" y="104923"/>
                </a:lnTo>
                <a:lnTo>
                  <a:pt x="317904" y="102840"/>
                </a:lnTo>
                <a:lnTo>
                  <a:pt x="312051" y="101798"/>
                </a:lnTo>
                <a:lnTo>
                  <a:pt x="363238" y="101798"/>
                </a:lnTo>
                <a:lnTo>
                  <a:pt x="363297" y="161627"/>
                </a:lnTo>
                <a:close/>
              </a:path>
              <a:path w="824230" h="233680">
                <a:moveTo>
                  <a:pt x="415289" y="180230"/>
                </a:moveTo>
                <a:lnTo>
                  <a:pt x="392220" y="180230"/>
                </a:lnTo>
                <a:lnTo>
                  <a:pt x="392220" y="2530"/>
                </a:lnTo>
                <a:lnTo>
                  <a:pt x="415289" y="2530"/>
                </a:lnTo>
                <a:lnTo>
                  <a:pt x="415289" y="180230"/>
                </a:lnTo>
                <a:close/>
              </a:path>
              <a:path w="824230" h="233680">
                <a:moveTo>
                  <a:pt x="525033" y="160733"/>
                </a:moveTo>
                <a:lnTo>
                  <a:pt x="484751" y="160733"/>
                </a:lnTo>
                <a:lnTo>
                  <a:pt x="491199" y="158601"/>
                </a:lnTo>
                <a:lnTo>
                  <a:pt x="495566" y="154334"/>
                </a:lnTo>
                <a:lnTo>
                  <a:pt x="499931" y="149968"/>
                </a:lnTo>
                <a:lnTo>
                  <a:pt x="502114" y="142329"/>
                </a:lnTo>
                <a:lnTo>
                  <a:pt x="502114" y="88106"/>
                </a:lnTo>
                <a:lnTo>
                  <a:pt x="502551" y="81325"/>
                </a:lnTo>
                <a:lnTo>
                  <a:pt x="529795" y="50750"/>
                </a:lnTo>
                <a:lnTo>
                  <a:pt x="537981" y="69056"/>
                </a:lnTo>
                <a:lnTo>
                  <a:pt x="533616" y="70246"/>
                </a:lnTo>
                <a:lnTo>
                  <a:pt x="530341" y="72479"/>
                </a:lnTo>
                <a:lnTo>
                  <a:pt x="528159" y="75753"/>
                </a:lnTo>
                <a:lnTo>
                  <a:pt x="526075" y="79027"/>
                </a:lnTo>
                <a:lnTo>
                  <a:pt x="525033" y="82897"/>
                </a:lnTo>
                <a:lnTo>
                  <a:pt x="525033" y="160733"/>
                </a:lnTo>
                <a:close/>
              </a:path>
              <a:path w="824230" h="233680">
                <a:moveTo>
                  <a:pt x="476217" y="183206"/>
                </a:moveTo>
                <a:lnTo>
                  <a:pt x="436564" y="164408"/>
                </a:lnTo>
                <a:lnTo>
                  <a:pt x="429783" y="135582"/>
                </a:lnTo>
                <a:lnTo>
                  <a:pt x="429783" y="52982"/>
                </a:lnTo>
                <a:lnTo>
                  <a:pt x="452703" y="52982"/>
                </a:lnTo>
                <a:lnTo>
                  <a:pt x="452754" y="142329"/>
                </a:lnTo>
                <a:lnTo>
                  <a:pt x="454638" y="149720"/>
                </a:lnTo>
                <a:lnTo>
                  <a:pt x="458508" y="154185"/>
                </a:lnTo>
                <a:lnTo>
                  <a:pt x="462377" y="158551"/>
                </a:lnTo>
                <a:lnTo>
                  <a:pt x="468280" y="160733"/>
                </a:lnTo>
                <a:lnTo>
                  <a:pt x="525033" y="160733"/>
                </a:lnTo>
                <a:lnTo>
                  <a:pt x="525033" y="175616"/>
                </a:lnTo>
                <a:lnTo>
                  <a:pt x="502114" y="175616"/>
                </a:lnTo>
                <a:lnTo>
                  <a:pt x="497482" y="178937"/>
                </a:lnTo>
                <a:lnTo>
                  <a:pt x="491621" y="181309"/>
                </a:lnTo>
                <a:lnTo>
                  <a:pt x="484533" y="182732"/>
                </a:lnTo>
                <a:lnTo>
                  <a:pt x="476217" y="183206"/>
                </a:lnTo>
                <a:close/>
              </a:path>
              <a:path w="824230" h="233680">
                <a:moveTo>
                  <a:pt x="493481" y="233511"/>
                </a:moveTo>
                <a:lnTo>
                  <a:pt x="485147" y="215205"/>
                </a:lnTo>
                <a:lnTo>
                  <a:pt x="490109" y="214411"/>
                </a:lnTo>
                <a:lnTo>
                  <a:pt x="494176" y="212327"/>
                </a:lnTo>
                <a:lnTo>
                  <a:pt x="497351" y="208953"/>
                </a:lnTo>
                <a:lnTo>
                  <a:pt x="500526" y="205680"/>
                </a:lnTo>
                <a:lnTo>
                  <a:pt x="502114" y="201016"/>
                </a:lnTo>
                <a:lnTo>
                  <a:pt x="502114" y="175616"/>
                </a:lnTo>
                <a:lnTo>
                  <a:pt x="525033" y="175616"/>
                </a:lnTo>
                <a:lnTo>
                  <a:pt x="525033" y="195708"/>
                </a:lnTo>
                <a:lnTo>
                  <a:pt x="524586" y="203382"/>
                </a:lnTo>
                <a:lnTo>
                  <a:pt x="501481" y="231622"/>
                </a:lnTo>
                <a:lnTo>
                  <a:pt x="493481" y="233511"/>
                </a:lnTo>
                <a:close/>
              </a:path>
              <a:path w="824230" h="233680">
                <a:moveTo>
                  <a:pt x="644789" y="162519"/>
                </a:moveTo>
                <a:lnTo>
                  <a:pt x="608954" y="162519"/>
                </a:lnTo>
                <a:lnTo>
                  <a:pt x="614163" y="160932"/>
                </a:lnTo>
                <a:lnTo>
                  <a:pt x="622497" y="154582"/>
                </a:lnTo>
                <a:lnTo>
                  <a:pt x="624504" y="150713"/>
                </a:lnTo>
                <a:lnTo>
                  <a:pt x="624581" y="139749"/>
                </a:lnTo>
                <a:lnTo>
                  <a:pt x="622299" y="135284"/>
                </a:lnTo>
                <a:lnTo>
                  <a:pt x="617735" y="132307"/>
                </a:lnTo>
                <a:lnTo>
                  <a:pt x="613270" y="129232"/>
                </a:lnTo>
                <a:lnTo>
                  <a:pt x="606473" y="126156"/>
                </a:lnTo>
                <a:lnTo>
                  <a:pt x="597346" y="123080"/>
                </a:lnTo>
                <a:lnTo>
                  <a:pt x="589706" y="120600"/>
                </a:lnTo>
                <a:lnTo>
                  <a:pt x="583405" y="118169"/>
                </a:lnTo>
                <a:lnTo>
                  <a:pt x="558799" y="87510"/>
                </a:lnTo>
                <a:lnTo>
                  <a:pt x="558303" y="81756"/>
                </a:lnTo>
                <a:lnTo>
                  <a:pt x="559444" y="76001"/>
                </a:lnTo>
                <a:lnTo>
                  <a:pt x="562222" y="70246"/>
                </a:lnTo>
                <a:lnTo>
                  <a:pt x="565000" y="64392"/>
                </a:lnTo>
                <a:lnTo>
                  <a:pt x="602257" y="50006"/>
                </a:lnTo>
                <a:lnTo>
                  <a:pt x="607615" y="50006"/>
                </a:lnTo>
                <a:lnTo>
                  <a:pt x="630683" y="57298"/>
                </a:lnTo>
                <a:lnTo>
                  <a:pt x="625842" y="72032"/>
                </a:lnTo>
                <a:lnTo>
                  <a:pt x="594915" y="72032"/>
                </a:lnTo>
                <a:lnTo>
                  <a:pt x="589805" y="73520"/>
                </a:lnTo>
                <a:lnTo>
                  <a:pt x="584050" y="79474"/>
                </a:lnTo>
                <a:lnTo>
                  <a:pt x="582859" y="83145"/>
                </a:lnTo>
                <a:lnTo>
                  <a:pt x="583355" y="87510"/>
                </a:lnTo>
                <a:lnTo>
                  <a:pt x="606722" y="102988"/>
                </a:lnTo>
                <a:lnTo>
                  <a:pt x="615354" y="106064"/>
                </a:lnTo>
                <a:lnTo>
                  <a:pt x="622448" y="109090"/>
                </a:lnTo>
                <a:lnTo>
                  <a:pt x="633660" y="115043"/>
                </a:lnTo>
                <a:lnTo>
                  <a:pt x="638521" y="119310"/>
                </a:lnTo>
                <a:lnTo>
                  <a:pt x="642589" y="124866"/>
                </a:lnTo>
                <a:lnTo>
                  <a:pt x="646657" y="130323"/>
                </a:lnTo>
                <a:lnTo>
                  <a:pt x="648691" y="137368"/>
                </a:lnTo>
                <a:lnTo>
                  <a:pt x="648677" y="146148"/>
                </a:lnTo>
                <a:lnTo>
                  <a:pt x="647966" y="153665"/>
                </a:lnTo>
                <a:lnTo>
                  <a:pt x="645789" y="160734"/>
                </a:lnTo>
                <a:lnTo>
                  <a:pt x="644789" y="162519"/>
                </a:lnTo>
                <a:close/>
              </a:path>
              <a:path w="824230" h="233680">
                <a:moveTo>
                  <a:pt x="623837" y="78134"/>
                </a:moveTo>
                <a:lnTo>
                  <a:pt x="623440" y="77837"/>
                </a:lnTo>
                <a:lnTo>
                  <a:pt x="622398" y="77241"/>
                </a:lnTo>
                <a:lnTo>
                  <a:pt x="620711" y="76348"/>
                </a:lnTo>
                <a:lnTo>
                  <a:pt x="619025" y="75356"/>
                </a:lnTo>
                <a:lnTo>
                  <a:pt x="616544" y="74413"/>
                </a:lnTo>
                <a:lnTo>
                  <a:pt x="613270" y="73520"/>
                </a:lnTo>
                <a:lnTo>
                  <a:pt x="610095" y="72528"/>
                </a:lnTo>
                <a:lnTo>
                  <a:pt x="606424" y="72032"/>
                </a:lnTo>
                <a:lnTo>
                  <a:pt x="625842" y="72032"/>
                </a:lnTo>
                <a:lnTo>
                  <a:pt x="623837" y="78134"/>
                </a:lnTo>
                <a:close/>
              </a:path>
              <a:path w="824230" h="233680">
                <a:moveTo>
                  <a:pt x="602703" y="184100"/>
                </a:moveTo>
                <a:lnTo>
                  <a:pt x="565298" y="171449"/>
                </a:lnTo>
                <a:lnTo>
                  <a:pt x="555674" y="147934"/>
                </a:lnTo>
                <a:lnTo>
                  <a:pt x="578593" y="146148"/>
                </a:lnTo>
                <a:lnTo>
                  <a:pt x="578891" y="150713"/>
                </a:lnTo>
                <a:lnTo>
                  <a:pt x="581223" y="154582"/>
                </a:lnTo>
                <a:lnTo>
                  <a:pt x="585588" y="157757"/>
                </a:lnTo>
                <a:lnTo>
                  <a:pt x="590053" y="160932"/>
                </a:lnTo>
                <a:lnTo>
                  <a:pt x="595758" y="162519"/>
                </a:lnTo>
                <a:lnTo>
                  <a:pt x="644789" y="162519"/>
                </a:lnTo>
                <a:lnTo>
                  <a:pt x="642162" y="167208"/>
                </a:lnTo>
                <a:lnTo>
                  <a:pt x="637083" y="173086"/>
                </a:lnTo>
                <a:lnTo>
                  <a:pt x="630637" y="177905"/>
                </a:lnTo>
                <a:lnTo>
                  <a:pt x="622758" y="181347"/>
                </a:lnTo>
                <a:lnTo>
                  <a:pt x="613447" y="183412"/>
                </a:lnTo>
                <a:lnTo>
                  <a:pt x="602703" y="184100"/>
                </a:lnTo>
                <a:close/>
              </a:path>
              <a:path w="824230" h="233680">
                <a:moveTo>
                  <a:pt x="691943" y="25300"/>
                </a:moveTo>
                <a:lnTo>
                  <a:pt x="685395" y="25300"/>
                </a:lnTo>
                <a:lnTo>
                  <a:pt x="682368" y="24010"/>
                </a:lnTo>
                <a:lnTo>
                  <a:pt x="679689" y="21431"/>
                </a:lnTo>
                <a:lnTo>
                  <a:pt x="677110" y="18752"/>
                </a:lnTo>
                <a:lnTo>
                  <a:pt x="675820" y="15726"/>
                </a:lnTo>
                <a:lnTo>
                  <a:pt x="675911" y="8979"/>
                </a:lnTo>
                <a:lnTo>
                  <a:pt x="677110" y="6350"/>
                </a:lnTo>
                <a:lnTo>
                  <a:pt x="682368" y="1289"/>
                </a:lnTo>
                <a:lnTo>
                  <a:pt x="685395" y="0"/>
                </a:lnTo>
                <a:lnTo>
                  <a:pt x="692141" y="0"/>
                </a:lnTo>
                <a:lnTo>
                  <a:pt x="695068" y="1240"/>
                </a:lnTo>
                <a:lnTo>
                  <a:pt x="697548" y="3720"/>
                </a:lnTo>
                <a:lnTo>
                  <a:pt x="700029" y="6101"/>
                </a:lnTo>
                <a:lnTo>
                  <a:pt x="701270" y="8979"/>
                </a:lnTo>
                <a:lnTo>
                  <a:pt x="701270" y="15726"/>
                </a:lnTo>
                <a:lnTo>
                  <a:pt x="699979" y="18752"/>
                </a:lnTo>
                <a:lnTo>
                  <a:pt x="697400" y="21431"/>
                </a:lnTo>
                <a:lnTo>
                  <a:pt x="694820" y="24010"/>
                </a:lnTo>
                <a:lnTo>
                  <a:pt x="691943" y="25300"/>
                </a:lnTo>
                <a:close/>
              </a:path>
              <a:path w="824230" h="233680">
                <a:moveTo>
                  <a:pt x="699633" y="180230"/>
                </a:moveTo>
                <a:lnTo>
                  <a:pt x="676564" y="180230"/>
                </a:lnTo>
                <a:lnTo>
                  <a:pt x="676564" y="52982"/>
                </a:lnTo>
                <a:lnTo>
                  <a:pt x="699633" y="52982"/>
                </a:lnTo>
                <a:lnTo>
                  <a:pt x="699633" y="180230"/>
                </a:lnTo>
                <a:close/>
              </a:path>
              <a:path w="824230" h="233680">
                <a:moveTo>
                  <a:pt x="819725" y="162519"/>
                </a:moveTo>
                <a:lnTo>
                  <a:pt x="783890" y="162519"/>
                </a:lnTo>
                <a:lnTo>
                  <a:pt x="789100" y="160932"/>
                </a:lnTo>
                <a:lnTo>
                  <a:pt x="797434" y="154582"/>
                </a:lnTo>
                <a:lnTo>
                  <a:pt x="799440" y="150713"/>
                </a:lnTo>
                <a:lnTo>
                  <a:pt x="799517" y="139749"/>
                </a:lnTo>
                <a:lnTo>
                  <a:pt x="797236" y="135284"/>
                </a:lnTo>
                <a:lnTo>
                  <a:pt x="792672" y="132307"/>
                </a:lnTo>
                <a:lnTo>
                  <a:pt x="788206" y="129232"/>
                </a:lnTo>
                <a:lnTo>
                  <a:pt x="781410" y="126156"/>
                </a:lnTo>
                <a:lnTo>
                  <a:pt x="772282" y="123080"/>
                </a:lnTo>
                <a:lnTo>
                  <a:pt x="764642" y="120600"/>
                </a:lnTo>
                <a:lnTo>
                  <a:pt x="758342" y="118169"/>
                </a:lnTo>
                <a:lnTo>
                  <a:pt x="733736" y="87510"/>
                </a:lnTo>
                <a:lnTo>
                  <a:pt x="733240" y="81756"/>
                </a:lnTo>
                <a:lnTo>
                  <a:pt x="734381" y="76001"/>
                </a:lnTo>
                <a:lnTo>
                  <a:pt x="737159" y="70246"/>
                </a:lnTo>
                <a:lnTo>
                  <a:pt x="739937" y="64392"/>
                </a:lnTo>
                <a:lnTo>
                  <a:pt x="777193" y="50006"/>
                </a:lnTo>
                <a:lnTo>
                  <a:pt x="782551" y="50006"/>
                </a:lnTo>
                <a:lnTo>
                  <a:pt x="805620" y="57298"/>
                </a:lnTo>
                <a:lnTo>
                  <a:pt x="800778" y="72032"/>
                </a:lnTo>
                <a:lnTo>
                  <a:pt x="769852" y="72032"/>
                </a:lnTo>
                <a:lnTo>
                  <a:pt x="764741" y="73520"/>
                </a:lnTo>
                <a:lnTo>
                  <a:pt x="758986" y="79474"/>
                </a:lnTo>
                <a:lnTo>
                  <a:pt x="757796" y="83145"/>
                </a:lnTo>
                <a:lnTo>
                  <a:pt x="758292" y="87510"/>
                </a:lnTo>
                <a:lnTo>
                  <a:pt x="781658" y="102988"/>
                </a:lnTo>
                <a:lnTo>
                  <a:pt x="790290" y="106064"/>
                </a:lnTo>
                <a:lnTo>
                  <a:pt x="797385" y="109090"/>
                </a:lnTo>
                <a:lnTo>
                  <a:pt x="808596" y="115043"/>
                </a:lnTo>
                <a:lnTo>
                  <a:pt x="813458" y="119310"/>
                </a:lnTo>
                <a:lnTo>
                  <a:pt x="817526" y="124866"/>
                </a:lnTo>
                <a:lnTo>
                  <a:pt x="821594" y="130323"/>
                </a:lnTo>
                <a:lnTo>
                  <a:pt x="823628" y="137368"/>
                </a:lnTo>
                <a:lnTo>
                  <a:pt x="823614" y="146148"/>
                </a:lnTo>
                <a:lnTo>
                  <a:pt x="822902" y="153665"/>
                </a:lnTo>
                <a:lnTo>
                  <a:pt x="820726" y="160734"/>
                </a:lnTo>
                <a:lnTo>
                  <a:pt x="819725" y="162519"/>
                </a:lnTo>
                <a:close/>
              </a:path>
              <a:path w="824230" h="233680">
                <a:moveTo>
                  <a:pt x="798773" y="78134"/>
                </a:moveTo>
                <a:lnTo>
                  <a:pt x="798377" y="77837"/>
                </a:lnTo>
                <a:lnTo>
                  <a:pt x="797335" y="77241"/>
                </a:lnTo>
                <a:lnTo>
                  <a:pt x="795648" y="76348"/>
                </a:lnTo>
                <a:lnTo>
                  <a:pt x="793961" y="75356"/>
                </a:lnTo>
                <a:lnTo>
                  <a:pt x="791481" y="74413"/>
                </a:lnTo>
                <a:lnTo>
                  <a:pt x="788206" y="73520"/>
                </a:lnTo>
                <a:lnTo>
                  <a:pt x="785032" y="72528"/>
                </a:lnTo>
                <a:lnTo>
                  <a:pt x="781361" y="72032"/>
                </a:lnTo>
                <a:lnTo>
                  <a:pt x="800778" y="72032"/>
                </a:lnTo>
                <a:lnTo>
                  <a:pt x="798773" y="78134"/>
                </a:lnTo>
                <a:close/>
              </a:path>
              <a:path w="824230" h="233680">
                <a:moveTo>
                  <a:pt x="777640" y="184100"/>
                </a:moveTo>
                <a:lnTo>
                  <a:pt x="740235" y="171449"/>
                </a:lnTo>
                <a:lnTo>
                  <a:pt x="730611" y="147934"/>
                </a:lnTo>
                <a:lnTo>
                  <a:pt x="753530" y="146148"/>
                </a:lnTo>
                <a:lnTo>
                  <a:pt x="753828" y="150713"/>
                </a:lnTo>
                <a:lnTo>
                  <a:pt x="756159" y="154582"/>
                </a:lnTo>
                <a:lnTo>
                  <a:pt x="760525" y="157757"/>
                </a:lnTo>
                <a:lnTo>
                  <a:pt x="764990" y="160932"/>
                </a:lnTo>
                <a:lnTo>
                  <a:pt x="770695" y="162519"/>
                </a:lnTo>
                <a:lnTo>
                  <a:pt x="819725" y="162519"/>
                </a:lnTo>
                <a:lnTo>
                  <a:pt x="817098" y="167208"/>
                </a:lnTo>
                <a:lnTo>
                  <a:pt x="812019" y="173086"/>
                </a:lnTo>
                <a:lnTo>
                  <a:pt x="805573" y="177905"/>
                </a:lnTo>
                <a:lnTo>
                  <a:pt x="797694" y="181347"/>
                </a:lnTo>
                <a:lnTo>
                  <a:pt x="788383" y="183412"/>
                </a:lnTo>
                <a:lnTo>
                  <a:pt x="777640" y="184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3648" y="1148346"/>
            <a:ext cx="419100" cy="443230"/>
          </a:xfrm>
          <a:custGeom>
            <a:avLst/>
            <a:gdLst/>
            <a:ahLst/>
            <a:cxnLst/>
            <a:rect l="l" t="t" r="r" b="b"/>
            <a:pathLst>
              <a:path w="419100" h="443230">
                <a:moveTo>
                  <a:pt x="128587" y="443208"/>
                </a:moveTo>
                <a:lnTo>
                  <a:pt x="81260" y="436512"/>
                </a:lnTo>
                <a:lnTo>
                  <a:pt x="39849" y="415675"/>
                </a:lnTo>
                <a:lnTo>
                  <a:pt x="10464" y="378255"/>
                </a:lnTo>
                <a:lnTo>
                  <a:pt x="0" y="323700"/>
                </a:lnTo>
                <a:lnTo>
                  <a:pt x="0" y="127396"/>
                </a:lnTo>
                <a:lnTo>
                  <a:pt x="8595" y="72218"/>
                </a:lnTo>
                <a:lnTo>
                  <a:pt x="34379" y="32295"/>
                </a:lnTo>
                <a:lnTo>
                  <a:pt x="75344" y="8073"/>
                </a:lnTo>
                <a:lnTo>
                  <a:pt x="129182" y="0"/>
                </a:lnTo>
                <a:lnTo>
                  <a:pt x="157692" y="2139"/>
                </a:lnTo>
                <a:lnTo>
                  <a:pt x="182798" y="8557"/>
                </a:lnTo>
                <a:lnTo>
                  <a:pt x="204499" y="19254"/>
                </a:lnTo>
                <a:lnTo>
                  <a:pt x="222795" y="34230"/>
                </a:lnTo>
                <a:lnTo>
                  <a:pt x="230795" y="44499"/>
                </a:lnTo>
                <a:lnTo>
                  <a:pt x="127991" y="44499"/>
                </a:lnTo>
                <a:lnTo>
                  <a:pt x="108793" y="45857"/>
                </a:lnTo>
                <a:lnTo>
                  <a:pt x="65485" y="66228"/>
                </a:lnTo>
                <a:lnTo>
                  <a:pt x="45253" y="110485"/>
                </a:lnTo>
                <a:lnTo>
                  <a:pt x="43904" y="130521"/>
                </a:lnTo>
                <a:lnTo>
                  <a:pt x="43904" y="320129"/>
                </a:lnTo>
                <a:lnTo>
                  <a:pt x="56880" y="368153"/>
                </a:lnTo>
                <a:lnTo>
                  <a:pt x="93836" y="394803"/>
                </a:lnTo>
                <a:lnTo>
                  <a:pt x="127991" y="399900"/>
                </a:lnTo>
                <a:lnTo>
                  <a:pt x="232794" y="399900"/>
                </a:lnTo>
                <a:lnTo>
                  <a:pt x="218480" y="414336"/>
                </a:lnTo>
                <a:lnTo>
                  <a:pt x="198853" y="426968"/>
                </a:lnTo>
                <a:lnTo>
                  <a:pt x="177328" y="435990"/>
                </a:lnTo>
                <a:lnTo>
                  <a:pt x="153906" y="441404"/>
                </a:lnTo>
                <a:lnTo>
                  <a:pt x="128587" y="443208"/>
                </a:lnTo>
                <a:close/>
              </a:path>
              <a:path w="419100" h="443230">
                <a:moveTo>
                  <a:pt x="232794" y="399900"/>
                </a:moveTo>
                <a:lnTo>
                  <a:pt x="127991" y="399900"/>
                </a:lnTo>
                <a:lnTo>
                  <a:pt x="145972" y="398626"/>
                </a:lnTo>
                <a:lnTo>
                  <a:pt x="162111" y="394803"/>
                </a:lnTo>
                <a:lnTo>
                  <a:pt x="199020" y="368069"/>
                </a:lnTo>
                <a:lnTo>
                  <a:pt x="211977" y="320129"/>
                </a:lnTo>
                <a:lnTo>
                  <a:pt x="212080" y="130521"/>
                </a:lnTo>
                <a:lnTo>
                  <a:pt x="210731" y="110727"/>
                </a:lnTo>
                <a:lnTo>
                  <a:pt x="190499" y="66526"/>
                </a:lnTo>
                <a:lnTo>
                  <a:pt x="147246" y="45876"/>
                </a:lnTo>
                <a:lnTo>
                  <a:pt x="127991" y="44499"/>
                </a:lnTo>
                <a:lnTo>
                  <a:pt x="230795" y="44499"/>
                </a:lnTo>
                <a:lnTo>
                  <a:pt x="253909" y="99751"/>
                </a:lnTo>
                <a:lnTo>
                  <a:pt x="255983" y="323700"/>
                </a:lnTo>
                <a:lnTo>
                  <a:pt x="253639" y="352471"/>
                </a:lnTo>
                <a:lnTo>
                  <a:pt x="246608" y="377167"/>
                </a:lnTo>
                <a:lnTo>
                  <a:pt x="234888" y="397788"/>
                </a:lnTo>
                <a:lnTo>
                  <a:pt x="232794" y="399900"/>
                </a:lnTo>
                <a:close/>
              </a:path>
              <a:path w="419100" h="443230">
                <a:moveTo>
                  <a:pt x="320084" y="88403"/>
                </a:moveTo>
                <a:lnTo>
                  <a:pt x="309174" y="48596"/>
                </a:lnTo>
                <a:lnTo>
                  <a:pt x="313040" y="47823"/>
                </a:lnTo>
                <a:lnTo>
                  <a:pt x="320977" y="45839"/>
                </a:lnTo>
                <a:lnTo>
                  <a:pt x="361458" y="23812"/>
                </a:lnTo>
                <a:lnTo>
                  <a:pt x="374257" y="9822"/>
                </a:lnTo>
                <a:lnTo>
                  <a:pt x="418757" y="9822"/>
                </a:lnTo>
                <a:lnTo>
                  <a:pt x="418757" y="65931"/>
                </a:lnTo>
                <a:lnTo>
                  <a:pt x="374257" y="65931"/>
                </a:lnTo>
                <a:lnTo>
                  <a:pt x="368602" y="70792"/>
                </a:lnTo>
                <a:lnTo>
                  <a:pt x="331841" y="85426"/>
                </a:lnTo>
                <a:lnTo>
                  <a:pt x="320084" y="88403"/>
                </a:lnTo>
                <a:close/>
              </a:path>
              <a:path w="419100" h="443230">
                <a:moveTo>
                  <a:pt x="418757" y="436511"/>
                </a:moveTo>
                <a:lnTo>
                  <a:pt x="374257" y="436511"/>
                </a:lnTo>
                <a:lnTo>
                  <a:pt x="374257" y="65931"/>
                </a:lnTo>
                <a:lnTo>
                  <a:pt x="418757" y="65931"/>
                </a:lnTo>
                <a:lnTo>
                  <a:pt x="418757" y="436511"/>
                </a:lnTo>
                <a:close/>
              </a:path>
            </a:pathLst>
          </a:custGeom>
          <a:solidFill>
            <a:srgbClr val="F499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56102" y="3832661"/>
            <a:ext cx="2124075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2255" algn="r">
              <a:lnSpc>
                <a:spcPts val="1650"/>
              </a:lnSpc>
              <a:spcBef>
                <a:spcPts val="180"/>
              </a:spcBef>
            </a:pP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My</a:t>
            </a:r>
            <a:r>
              <a:rPr sz="1400" spc="-17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Recommendation</a:t>
            </a:r>
            <a:r>
              <a:rPr sz="1400" spc="-17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240" dirty="0">
                <a:solidFill>
                  <a:srgbClr val="1C4487"/>
                </a:solidFill>
                <a:latin typeface="Verdana"/>
                <a:cs typeface="Verdana"/>
              </a:rPr>
              <a:t>/ </a:t>
            </a:r>
            <a:r>
              <a:rPr sz="1400" spc="-18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1C4487"/>
                </a:solidFill>
                <a:latin typeface="Verdana"/>
                <a:cs typeface="Verdana"/>
              </a:rPr>
              <a:t>Input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on </a:t>
            </a:r>
            <a:r>
              <a:rPr sz="1400" spc="-20" dirty="0">
                <a:solidFill>
                  <a:srgbClr val="1C4487"/>
                </a:solidFill>
                <a:latin typeface="Verdana"/>
                <a:cs typeface="Verdana"/>
              </a:rPr>
              <a:t>how</a:t>
            </a:r>
            <a:r>
              <a:rPr sz="1400" spc="-27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</a:t>
            </a:r>
            <a:r>
              <a:rPr sz="1400" spc="-1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reduce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based</a:t>
            </a:r>
            <a:r>
              <a:rPr sz="1400" spc="-229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on</a:t>
            </a:r>
            <a:r>
              <a:rPr sz="1400" spc="-1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exploratory </a:t>
            </a:r>
            <a:r>
              <a:rPr sz="1400" spc="-25" dirty="0">
                <a:solidFill>
                  <a:srgbClr val="1C4487"/>
                </a:solidFill>
                <a:latin typeface="Verdana"/>
                <a:cs typeface="Verdana"/>
              </a:rPr>
              <a:t>data</a:t>
            </a:r>
            <a:r>
              <a:rPr sz="1400" spc="-2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analysis</a:t>
            </a:r>
            <a:endParaRPr sz="1400">
              <a:latin typeface="Verdana"/>
              <a:cs typeface="Verdana"/>
            </a:endParaRPr>
          </a:p>
          <a:p>
            <a:pPr marR="5715" algn="r">
              <a:lnSpc>
                <a:spcPts val="1600"/>
              </a:lnSpc>
            </a:pP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insight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73592" y="2792634"/>
            <a:ext cx="527685" cy="443230"/>
          </a:xfrm>
          <a:custGeom>
            <a:avLst/>
            <a:gdLst/>
            <a:ahLst/>
            <a:cxnLst/>
            <a:rect l="l" t="t" r="r" b="b"/>
            <a:pathLst>
              <a:path w="527685" h="443230">
                <a:moveTo>
                  <a:pt x="128587" y="443208"/>
                </a:moveTo>
                <a:lnTo>
                  <a:pt x="81260" y="436512"/>
                </a:lnTo>
                <a:lnTo>
                  <a:pt x="39848" y="415675"/>
                </a:lnTo>
                <a:lnTo>
                  <a:pt x="10464" y="378255"/>
                </a:lnTo>
                <a:lnTo>
                  <a:pt x="0" y="323700"/>
                </a:lnTo>
                <a:lnTo>
                  <a:pt x="0" y="127396"/>
                </a:lnTo>
                <a:lnTo>
                  <a:pt x="8594" y="72218"/>
                </a:lnTo>
                <a:lnTo>
                  <a:pt x="34379" y="32295"/>
                </a:lnTo>
                <a:lnTo>
                  <a:pt x="75344" y="8073"/>
                </a:lnTo>
                <a:lnTo>
                  <a:pt x="129182" y="0"/>
                </a:lnTo>
                <a:lnTo>
                  <a:pt x="157692" y="2139"/>
                </a:lnTo>
                <a:lnTo>
                  <a:pt x="182797" y="8557"/>
                </a:lnTo>
                <a:lnTo>
                  <a:pt x="204498" y="19254"/>
                </a:lnTo>
                <a:lnTo>
                  <a:pt x="222795" y="34230"/>
                </a:lnTo>
                <a:lnTo>
                  <a:pt x="230794" y="44499"/>
                </a:lnTo>
                <a:lnTo>
                  <a:pt x="127991" y="44499"/>
                </a:lnTo>
                <a:lnTo>
                  <a:pt x="108792" y="45857"/>
                </a:lnTo>
                <a:lnTo>
                  <a:pt x="65484" y="66228"/>
                </a:lnTo>
                <a:lnTo>
                  <a:pt x="45253" y="110485"/>
                </a:lnTo>
                <a:lnTo>
                  <a:pt x="43904" y="130521"/>
                </a:lnTo>
                <a:lnTo>
                  <a:pt x="43904" y="320129"/>
                </a:lnTo>
                <a:lnTo>
                  <a:pt x="56880" y="368153"/>
                </a:lnTo>
                <a:lnTo>
                  <a:pt x="93836" y="394803"/>
                </a:lnTo>
                <a:lnTo>
                  <a:pt x="127991" y="399900"/>
                </a:lnTo>
                <a:lnTo>
                  <a:pt x="232793" y="399900"/>
                </a:lnTo>
                <a:lnTo>
                  <a:pt x="218479" y="414336"/>
                </a:lnTo>
                <a:lnTo>
                  <a:pt x="198852" y="426968"/>
                </a:lnTo>
                <a:lnTo>
                  <a:pt x="177328" y="435990"/>
                </a:lnTo>
                <a:lnTo>
                  <a:pt x="153906" y="441404"/>
                </a:lnTo>
                <a:lnTo>
                  <a:pt x="128587" y="443208"/>
                </a:lnTo>
                <a:close/>
              </a:path>
              <a:path w="527685" h="443230">
                <a:moveTo>
                  <a:pt x="232793" y="399900"/>
                </a:moveTo>
                <a:lnTo>
                  <a:pt x="127991" y="399900"/>
                </a:lnTo>
                <a:lnTo>
                  <a:pt x="145972" y="398626"/>
                </a:lnTo>
                <a:lnTo>
                  <a:pt x="162110" y="394803"/>
                </a:lnTo>
                <a:lnTo>
                  <a:pt x="199019" y="368069"/>
                </a:lnTo>
                <a:lnTo>
                  <a:pt x="211976" y="320129"/>
                </a:lnTo>
                <a:lnTo>
                  <a:pt x="212079" y="130521"/>
                </a:lnTo>
                <a:lnTo>
                  <a:pt x="210730" y="110727"/>
                </a:lnTo>
                <a:lnTo>
                  <a:pt x="190499" y="66526"/>
                </a:lnTo>
                <a:lnTo>
                  <a:pt x="147246" y="45876"/>
                </a:lnTo>
                <a:lnTo>
                  <a:pt x="127991" y="44499"/>
                </a:lnTo>
                <a:lnTo>
                  <a:pt x="230794" y="44499"/>
                </a:lnTo>
                <a:lnTo>
                  <a:pt x="253909" y="99751"/>
                </a:lnTo>
                <a:lnTo>
                  <a:pt x="255983" y="323700"/>
                </a:lnTo>
                <a:lnTo>
                  <a:pt x="253639" y="352471"/>
                </a:lnTo>
                <a:lnTo>
                  <a:pt x="246607" y="377167"/>
                </a:lnTo>
                <a:lnTo>
                  <a:pt x="234887" y="397788"/>
                </a:lnTo>
                <a:lnTo>
                  <a:pt x="232793" y="399900"/>
                </a:lnTo>
                <a:close/>
              </a:path>
              <a:path w="527685" h="443230">
                <a:moveTo>
                  <a:pt x="357290" y="95101"/>
                </a:moveTo>
                <a:lnTo>
                  <a:pt x="317554" y="76795"/>
                </a:lnTo>
                <a:lnTo>
                  <a:pt x="324270" y="61633"/>
                </a:lnTo>
                <a:lnTo>
                  <a:pt x="332809" y="47848"/>
                </a:lnTo>
                <a:lnTo>
                  <a:pt x="369216" y="15357"/>
                </a:lnTo>
                <a:lnTo>
                  <a:pt x="419947" y="3720"/>
                </a:lnTo>
                <a:lnTo>
                  <a:pt x="434802" y="4539"/>
                </a:lnTo>
                <a:lnTo>
                  <a:pt x="474567" y="16817"/>
                </a:lnTo>
                <a:lnTo>
                  <a:pt x="504704" y="41988"/>
                </a:lnTo>
                <a:lnTo>
                  <a:pt x="507724" y="46434"/>
                </a:lnTo>
                <a:lnTo>
                  <a:pt x="418161" y="46434"/>
                </a:lnTo>
                <a:lnTo>
                  <a:pt x="407818" y="47290"/>
                </a:lnTo>
                <a:lnTo>
                  <a:pt x="372778" y="67446"/>
                </a:lnTo>
                <a:lnTo>
                  <a:pt x="361244" y="84934"/>
                </a:lnTo>
                <a:lnTo>
                  <a:pt x="357290" y="95101"/>
                </a:lnTo>
                <a:close/>
              </a:path>
              <a:path w="527685" h="443230">
                <a:moveTo>
                  <a:pt x="527252" y="436511"/>
                </a:moveTo>
                <a:lnTo>
                  <a:pt x="309070" y="436511"/>
                </a:lnTo>
                <a:lnTo>
                  <a:pt x="309070" y="395733"/>
                </a:lnTo>
                <a:lnTo>
                  <a:pt x="459089" y="169515"/>
                </a:lnTo>
                <a:lnTo>
                  <a:pt x="468400" y="153553"/>
                </a:lnTo>
                <a:lnTo>
                  <a:pt x="475050" y="137963"/>
                </a:lnTo>
                <a:lnTo>
                  <a:pt x="479041" y="122745"/>
                </a:lnTo>
                <a:lnTo>
                  <a:pt x="480371" y="107900"/>
                </a:lnTo>
                <a:lnTo>
                  <a:pt x="479227" y="94859"/>
                </a:lnTo>
                <a:lnTo>
                  <a:pt x="452456" y="56061"/>
                </a:lnTo>
                <a:lnTo>
                  <a:pt x="418161" y="46434"/>
                </a:lnTo>
                <a:lnTo>
                  <a:pt x="507724" y="46434"/>
                </a:lnTo>
                <a:lnTo>
                  <a:pt x="524629" y="90338"/>
                </a:lnTo>
                <a:lnTo>
                  <a:pt x="525466" y="104328"/>
                </a:lnTo>
                <a:lnTo>
                  <a:pt x="523792" y="124987"/>
                </a:lnTo>
                <a:lnTo>
                  <a:pt x="518769" y="145590"/>
                </a:lnTo>
                <a:lnTo>
                  <a:pt x="510397" y="166138"/>
                </a:lnTo>
                <a:lnTo>
                  <a:pt x="498677" y="186629"/>
                </a:lnTo>
                <a:lnTo>
                  <a:pt x="360268" y="395733"/>
                </a:lnTo>
                <a:lnTo>
                  <a:pt x="527252" y="395733"/>
                </a:lnTo>
                <a:lnTo>
                  <a:pt x="527252" y="436511"/>
                </a:lnTo>
                <a:close/>
              </a:path>
            </a:pathLst>
          </a:custGeom>
          <a:solidFill>
            <a:srgbClr val="F499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548" y="539507"/>
            <a:ext cx="3008630" cy="277495"/>
          </a:xfrm>
          <a:custGeom>
            <a:avLst/>
            <a:gdLst/>
            <a:ahLst/>
            <a:cxnLst/>
            <a:rect l="l" t="t" r="r" b="b"/>
            <a:pathLst>
              <a:path w="3008629" h="277494">
                <a:moveTo>
                  <a:pt x="153143" y="31998"/>
                </a:moveTo>
                <a:lnTo>
                  <a:pt x="0" y="31998"/>
                </a:lnTo>
                <a:lnTo>
                  <a:pt x="0" y="6101"/>
                </a:lnTo>
                <a:lnTo>
                  <a:pt x="153143" y="6101"/>
                </a:lnTo>
                <a:lnTo>
                  <a:pt x="153143" y="31998"/>
                </a:lnTo>
                <a:close/>
              </a:path>
              <a:path w="3008629" h="277494">
                <a:moveTo>
                  <a:pt x="154292" y="272801"/>
                </a:moveTo>
                <a:lnTo>
                  <a:pt x="124526" y="272801"/>
                </a:lnTo>
                <a:lnTo>
                  <a:pt x="203107" y="6101"/>
                </a:lnTo>
                <a:lnTo>
                  <a:pt x="234659" y="6101"/>
                </a:lnTo>
                <a:lnTo>
                  <a:pt x="248127" y="50303"/>
                </a:lnTo>
                <a:lnTo>
                  <a:pt x="218735" y="50303"/>
                </a:lnTo>
                <a:lnTo>
                  <a:pt x="186737" y="158501"/>
                </a:lnTo>
                <a:lnTo>
                  <a:pt x="281093" y="158501"/>
                </a:lnTo>
                <a:lnTo>
                  <a:pt x="289664" y="186629"/>
                </a:lnTo>
                <a:lnTo>
                  <a:pt x="179444" y="186629"/>
                </a:lnTo>
                <a:lnTo>
                  <a:pt x="154292" y="272801"/>
                </a:lnTo>
                <a:close/>
              </a:path>
              <a:path w="3008629" h="277494">
                <a:moveTo>
                  <a:pt x="89148" y="272801"/>
                </a:moveTo>
                <a:lnTo>
                  <a:pt x="61763" y="272801"/>
                </a:lnTo>
                <a:lnTo>
                  <a:pt x="61763" y="31998"/>
                </a:lnTo>
                <a:lnTo>
                  <a:pt x="89148" y="31998"/>
                </a:lnTo>
                <a:lnTo>
                  <a:pt x="89148" y="272801"/>
                </a:lnTo>
                <a:close/>
              </a:path>
              <a:path w="3008629" h="277494">
                <a:moveTo>
                  <a:pt x="281093" y="158501"/>
                </a:moveTo>
                <a:lnTo>
                  <a:pt x="251774" y="158501"/>
                </a:lnTo>
                <a:lnTo>
                  <a:pt x="218735" y="50303"/>
                </a:lnTo>
                <a:lnTo>
                  <a:pt x="248127" y="50303"/>
                </a:lnTo>
                <a:lnTo>
                  <a:pt x="281093" y="158501"/>
                </a:lnTo>
                <a:close/>
              </a:path>
              <a:path w="3008629" h="277494">
                <a:moveTo>
                  <a:pt x="315919" y="272801"/>
                </a:moveTo>
                <a:lnTo>
                  <a:pt x="284963" y="272801"/>
                </a:lnTo>
                <a:lnTo>
                  <a:pt x="258769" y="186629"/>
                </a:lnTo>
                <a:lnTo>
                  <a:pt x="289664" y="186629"/>
                </a:lnTo>
                <a:lnTo>
                  <a:pt x="315919" y="272801"/>
                </a:lnTo>
                <a:close/>
              </a:path>
              <a:path w="3008629" h="277494">
                <a:moveTo>
                  <a:pt x="432082" y="272801"/>
                </a:moveTo>
                <a:lnTo>
                  <a:pt x="345613" y="272801"/>
                </a:lnTo>
                <a:lnTo>
                  <a:pt x="345613" y="6101"/>
                </a:lnTo>
                <a:lnTo>
                  <a:pt x="427915" y="6101"/>
                </a:lnTo>
                <a:lnTo>
                  <a:pt x="467764" y="15310"/>
                </a:lnTo>
                <a:lnTo>
                  <a:pt x="486747" y="32742"/>
                </a:lnTo>
                <a:lnTo>
                  <a:pt x="372998" y="32742"/>
                </a:lnTo>
                <a:lnTo>
                  <a:pt x="372998" y="115490"/>
                </a:lnTo>
                <a:lnTo>
                  <a:pt x="481570" y="115490"/>
                </a:lnTo>
                <a:lnTo>
                  <a:pt x="478618" y="118485"/>
                </a:lnTo>
                <a:lnTo>
                  <a:pt x="471670" y="123824"/>
                </a:lnTo>
                <a:lnTo>
                  <a:pt x="471224" y="124568"/>
                </a:lnTo>
                <a:lnTo>
                  <a:pt x="471224" y="125015"/>
                </a:lnTo>
                <a:lnTo>
                  <a:pt x="479279" y="129396"/>
                </a:lnTo>
                <a:lnTo>
                  <a:pt x="486628" y="134949"/>
                </a:lnTo>
                <a:lnTo>
                  <a:pt x="493269" y="141674"/>
                </a:lnTo>
                <a:lnTo>
                  <a:pt x="493612" y="142130"/>
                </a:lnTo>
                <a:lnTo>
                  <a:pt x="372998" y="142130"/>
                </a:lnTo>
                <a:lnTo>
                  <a:pt x="372998" y="247202"/>
                </a:lnTo>
                <a:lnTo>
                  <a:pt x="493662" y="247202"/>
                </a:lnTo>
                <a:lnTo>
                  <a:pt x="492209" y="249435"/>
                </a:lnTo>
                <a:lnTo>
                  <a:pt x="481586" y="259657"/>
                </a:lnTo>
                <a:lnTo>
                  <a:pt x="468024" y="266959"/>
                </a:lnTo>
                <a:lnTo>
                  <a:pt x="451523" y="271340"/>
                </a:lnTo>
                <a:lnTo>
                  <a:pt x="432082" y="272801"/>
                </a:lnTo>
                <a:close/>
              </a:path>
              <a:path w="3008629" h="277494">
                <a:moveTo>
                  <a:pt x="481570" y="115490"/>
                </a:moveTo>
                <a:lnTo>
                  <a:pt x="422110" y="115490"/>
                </a:lnTo>
                <a:lnTo>
                  <a:pt x="432212" y="114848"/>
                </a:lnTo>
                <a:lnTo>
                  <a:pt x="441086" y="112923"/>
                </a:lnTo>
                <a:lnTo>
                  <a:pt x="466033" y="83482"/>
                </a:lnTo>
                <a:lnTo>
                  <a:pt x="466759" y="73520"/>
                </a:lnTo>
                <a:lnTo>
                  <a:pt x="465996" y="63000"/>
                </a:lnTo>
                <a:lnTo>
                  <a:pt x="431310" y="33309"/>
                </a:lnTo>
                <a:lnTo>
                  <a:pt x="421367" y="32742"/>
                </a:lnTo>
                <a:lnTo>
                  <a:pt x="486747" y="32742"/>
                </a:lnTo>
                <a:lnTo>
                  <a:pt x="492097" y="42936"/>
                </a:lnTo>
                <a:lnTo>
                  <a:pt x="495641" y="56238"/>
                </a:lnTo>
                <a:lnTo>
                  <a:pt x="496823" y="71585"/>
                </a:lnTo>
                <a:lnTo>
                  <a:pt x="496506" y="78943"/>
                </a:lnTo>
                <a:lnTo>
                  <a:pt x="484283" y="112736"/>
                </a:lnTo>
                <a:lnTo>
                  <a:pt x="481570" y="115490"/>
                </a:lnTo>
                <a:close/>
              </a:path>
              <a:path w="3008629" h="277494">
                <a:moveTo>
                  <a:pt x="493662" y="247202"/>
                </a:moveTo>
                <a:lnTo>
                  <a:pt x="425980" y="247202"/>
                </a:lnTo>
                <a:lnTo>
                  <a:pt x="438007" y="246468"/>
                </a:lnTo>
                <a:lnTo>
                  <a:pt x="448639" y="244263"/>
                </a:lnTo>
                <a:lnTo>
                  <a:pt x="479112" y="206842"/>
                </a:lnTo>
                <a:lnTo>
                  <a:pt x="480005" y="192434"/>
                </a:lnTo>
                <a:lnTo>
                  <a:pt x="479112" y="180648"/>
                </a:lnTo>
                <a:lnTo>
                  <a:pt x="449979" y="145293"/>
                </a:lnTo>
                <a:lnTo>
                  <a:pt x="431338" y="142130"/>
                </a:lnTo>
                <a:lnTo>
                  <a:pt x="493612" y="142130"/>
                </a:lnTo>
                <a:lnTo>
                  <a:pt x="509808" y="180714"/>
                </a:lnTo>
                <a:lnTo>
                  <a:pt x="510515" y="193624"/>
                </a:lnTo>
                <a:lnTo>
                  <a:pt x="509370" y="209223"/>
                </a:lnTo>
                <a:lnTo>
                  <a:pt x="505938" y="223725"/>
                </a:lnTo>
                <a:lnTo>
                  <a:pt x="500217" y="237129"/>
                </a:lnTo>
                <a:lnTo>
                  <a:pt x="493662" y="247202"/>
                </a:lnTo>
                <a:close/>
              </a:path>
              <a:path w="3008629" h="277494">
                <a:moveTo>
                  <a:pt x="691156" y="272801"/>
                </a:moveTo>
                <a:lnTo>
                  <a:pt x="553639" y="272801"/>
                </a:lnTo>
                <a:lnTo>
                  <a:pt x="553639" y="6101"/>
                </a:lnTo>
                <a:lnTo>
                  <a:pt x="581023" y="6101"/>
                </a:lnTo>
                <a:lnTo>
                  <a:pt x="581023" y="248096"/>
                </a:lnTo>
                <a:lnTo>
                  <a:pt x="691156" y="248096"/>
                </a:lnTo>
                <a:lnTo>
                  <a:pt x="691156" y="272801"/>
                </a:lnTo>
                <a:close/>
              </a:path>
              <a:path w="3008629" h="277494">
                <a:moveTo>
                  <a:pt x="847782" y="272801"/>
                </a:moveTo>
                <a:lnTo>
                  <a:pt x="721278" y="272801"/>
                </a:lnTo>
                <a:lnTo>
                  <a:pt x="721278" y="6101"/>
                </a:lnTo>
                <a:lnTo>
                  <a:pt x="848526" y="6101"/>
                </a:lnTo>
                <a:lnTo>
                  <a:pt x="848526" y="32443"/>
                </a:lnTo>
                <a:lnTo>
                  <a:pt x="748662" y="32443"/>
                </a:lnTo>
                <a:lnTo>
                  <a:pt x="748662" y="115490"/>
                </a:lnTo>
                <a:lnTo>
                  <a:pt x="815337" y="115490"/>
                </a:lnTo>
                <a:lnTo>
                  <a:pt x="806557" y="142130"/>
                </a:lnTo>
                <a:lnTo>
                  <a:pt x="748662" y="142130"/>
                </a:lnTo>
                <a:lnTo>
                  <a:pt x="748662" y="248096"/>
                </a:lnTo>
                <a:lnTo>
                  <a:pt x="847782" y="248096"/>
                </a:lnTo>
                <a:lnTo>
                  <a:pt x="847782" y="272801"/>
                </a:lnTo>
                <a:close/>
              </a:path>
              <a:path w="3008629" h="277494">
                <a:moveTo>
                  <a:pt x="1078923" y="276968"/>
                </a:moveTo>
                <a:lnTo>
                  <a:pt x="1040080" y="269527"/>
                </a:lnTo>
                <a:lnTo>
                  <a:pt x="1010162" y="245416"/>
                </a:lnTo>
                <a:lnTo>
                  <a:pt x="998560" y="202257"/>
                </a:lnTo>
                <a:lnTo>
                  <a:pt x="998560" y="79623"/>
                </a:lnTo>
                <a:lnTo>
                  <a:pt x="1010696" y="31486"/>
                </a:lnTo>
                <a:lnTo>
                  <a:pt x="1045734" y="5060"/>
                </a:lnTo>
                <a:lnTo>
                  <a:pt x="1079370" y="0"/>
                </a:lnTo>
                <a:lnTo>
                  <a:pt x="1097135" y="1339"/>
                </a:lnTo>
                <a:lnTo>
                  <a:pt x="1112780" y="5357"/>
                </a:lnTo>
                <a:lnTo>
                  <a:pt x="1126306" y="12055"/>
                </a:lnTo>
                <a:lnTo>
                  <a:pt x="1137711" y="21431"/>
                </a:lnTo>
                <a:lnTo>
                  <a:pt x="1142719" y="27831"/>
                </a:lnTo>
                <a:lnTo>
                  <a:pt x="1078627" y="27831"/>
                </a:lnTo>
                <a:lnTo>
                  <a:pt x="1066541" y="28686"/>
                </a:lnTo>
                <a:lnTo>
                  <a:pt x="1033622" y="48964"/>
                </a:lnTo>
                <a:lnTo>
                  <a:pt x="1026088" y="200024"/>
                </a:lnTo>
                <a:lnTo>
                  <a:pt x="1026990" y="211502"/>
                </a:lnTo>
                <a:lnTo>
                  <a:pt x="1057270" y="246719"/>
                </a:lnTo>
                <a:lnTo>
                  <a:pt x="1078627" y="249882"/>
                </a:lnTo>
                <a:lnTo>
                  <a:pt x="1144143" y="249882"/>
                </a:lnTo>
                <a:lnTo>
                  <a:pt x="1135177" y="258960"/>
                </a:lnTo>
                <a:lnTo>
                  <a:pt x="1122901" y="266838"/>
                </a:lnTo>
                <a:lnTo>
                  <a:pt x="1109432" y="272466"/>
                </a:lnTo>
                <a:lnTo>
                  <a:pt x="1094773" y="275842"/>
                </a:lnTo>
                <a:lnTo>
                  <a:pt x="1078923" y="276968"/>
                </a:lnTo>
                <a:close/>
              </a:path>
              <a:path w="3008629" h="277494">
                <a:moveTo>
                  <a:pt x="1144143" y="249882"/>
                </a:moveTo>
                <a:lnTo>
                  <a:pt x="1078627" y="249882"/>
                </a:lnTo>
                <a:lnTo>
                  <a:pt x="1089881" y="249091"/>
                </a:lnTo>
                <a:lnTo>
                  <a:pt x="1099981" y="246719"/>
                </a:lnTo>
                <a:lnTo>
                  <a:pt x="1130256" y="211084"/>
                </a:lnTo>
                <a:lnTo>
                  <a:pt x="1131056" y="80068"/>
                </a:lnTo>
                <a:lnTo>
                  <a:pt x="1130311" y="69176"/>
                </a:lnTo>
                <a:lnTo>
                  <a:pt x="1110106" y="35532"/>
                </a:lnTo>
                <a:lnTo>
                  <a:pt x="1078627" y="27831"/>
                </a:lnTo>
                <a:lnTo>
                  <a:pt x="1142719" y="27831"/>
                </a:lnTo>
                <a:lnTo>
                  <a:pt x="1158509" y="79623"/>
                </a:lnTo>
                <a:lnTo>
                  <a:pt x="1158542" y="202257"/>
                </a:lnTo>
                <a:lnTo>
                  <a:pt x="1157083" y="220256"/>
                </a:lnTo>
                <a:lnTo>
                  <a:pt x="1152703" y="235706"/>
                </a:lnTo>
                <a:lnTo>
                  <a:pt x="1145402" y="248607"/>
                </a:lnTo>
                <a:lnTo>
                  <a:pt x="1144143" y="249882"/>
                </a:lnTo>
                <a:close/>
              </a:path>
              <a:path w="3008629" h="277494">
                <a:moveTo>
                  <a:pt x="1240914" y="272801"/>
                </a:moveTo>
                <a:lnTo>
                  <a:pt x="1213530" y="272801"/>
                </a:lnTo>
                <a:lnTo>
                  <a:pt x="1213530" y="6101"/>
                </a:lnTo>
                <a:lnTo>
                  <a:pt x="1340774" y="6101"/>
                </a:lnTo>
                <a:lnTo>
                  <a:pt x="1340774" y="32742"/>
                </a:lnTo>
                <a:lnTo>
                  <a:pt x="1240914" y="32742"/>
                </a:lnTo>
                <a:lnTo>
                  <a:pt x="1240914" y="115490"/>
                </a:lnTo>
                <a:lnTo>
                  <a:pt x="1302674" y="115490"/>
                </a:lnTo>
                <a:lnTo>
                  <a:pt x="1292406" y="142130"/>
                </a:lnTo>
                <a:lnTo>
                  <a:pt x="1240914" y="142130"/>
                </a:lnTo>
                <a:lnTo>
                  <a:pt x="1240914" y="272801"/>
                </a:lnTo>
                <a:close/>
              </a:path>
              <a:path w="3008629" h="277494">
                <a:moveTo>
                  <a:pt x="1559401" y="276671"/>
                </a:moveTo>
                <a:lnTo>
                  <a:pt x="1516737" y="266792"/>
                </a:lnTo>
                <a:lnTo>
                  <a:pt x="1490276" y="236338"/>
                </a:lnTo>
                <a:lnTo>
                  <a:pt x="1485144" y="203149"/>
                </a:lnTo>
                <a:lnTo>
                  <a:pt x="1485144" y="80813"/>
                </a:lnTo>
                <a:lnTo>
                  <a:pt x="1493326" y="37057"/>
                </a:lnTo>
                <a:lnTo>
                  <a:pt x="1527148" y="7590"/>
                </a:lnTo>
                <a:lnTo>
                  <a:pt x="1559401" y="2232"/>
                </a:lnTo>
                <a:lnTo>
                  <a:pt x="1573924" y="3023"/>
                </a:lnTo>
                <a:lnTo>
                  <a:pt x="1587720" y="5395"/>
                </a:lnTo>
                <a:lnTo>
                  <a:pt x="1600789" y="9348"/>
                </a:lnTo>
                <a:lnTo>
                  <a:pt x="1613131" y="14882"/>
                </a:lnTo>
                <a:lnTo>
                  <a:pt x="1607900" y="29021"/>
                </a:lnTo>
                <a:lnTo>
                  <a:pt x="1565211" y="29021"/>
                </a:lnTo>
                <a:lnTo>
                  <a:pt x="1555033" y="29691"/>
                </a:lnTo>
                <a:lnTo>
                  <a:pt x="1516467" y="54434"/>
                </a:lnTo>
                <a:lnTo>
                  <a:pt x="1512519" y="77390"/>
                </a:lnTo>
                <a:lnTo>
                  <a:pt x="1512584" y="203149"/>
                </a:lnTo>
                <a:lnTo>
                  <a:pt x="1533157" y="243268"/>
                </a:lnTo>
                <a:lnTo>
                  <a:pt x="1563573" y="249882"/>
                </a:lnTo>
                <a:lnTo>
                  <a:pt x="1619550" y="249882"/>
                </a:lnTo>
                <a:lnTo>
                  <a:pt x="1622656" y="264020"/>
                </a:lnTo>
                <a:lnTo>
                  <a:pt x="1605978" y="269555"/>
                </a:lnTo>
                <a:lnTo>
                  <a:pt x="1589875" y="273508"/>
                </a:lnTo>
                <a:lnTo>
                  <a:pt x="1574349" y="275880"/>
                </a:lnTo>
                <a:lnTo>
                  <a:pt x="1559401" y="276671"/>
                </a:lnTo>
                <a:close/>
              </a:path>
              <a:path w="3008629" h="277494">
                <a:moveTo>
                  <a:pt x="1605092" y="36611"/>
                </a:moveTo>
                <a:lnTo>
                  <a:pt x="1594900" y="33290"/>
                </a:lnTo>
                <a:lnTo>
                  <a:pt x="1584855" y="30919"/>
                </a:lnTo>
                <a:lnTo>
                  <a:pt x="1574959" y="29496"/>
                </a:lnTo>
                <a:lnTo>
                  <a:pt x="1565211" y="29021"/>
                </a:lnTo>
                <a:lnTo>
                  <a:pt x="1607900" y="29021"/>
                </a:lnTo>
                <a:lnTo>
                  <a:pt x="1605092" y="36611"/>
                </a:lnTo>
                <a:close/>
              </a:path>
              <a:path w="3008629" h="277494">
                <a:moveTo>
                  <a:pt x="1619550" y="249882"/>
                </a:moveTo>
                <a:lnTo>
                  <a:pt x="1563573" y="249882"/>
                </a:lnTo>
                <a:lnTo>
                  <a:pt x="1575803" y="249240"/>
                </a:lnTo>
                <a:lnTo>
                  <a:pt x="1588833" y="247314"/>
                </a:lnTo>
                <a:lnTo>
                  <a:pt x="1602663" y="244105"/>
                </a:lnTo>
                <a:lnTo>
                  <a:pt x="1617294" y="239612"/>
                </a:lnTo>
                <a:lnTo>
                  <a:pt x="1619550" y="249882"/>
                </a:lnTo>
                <a:close/>
              </a:path>
              <a:path w="3008629" h="277494">
                <a:moveTo>
                  <a:pt x="1729669" y="276968"/>
                </a:moveTo>
                <a:lnTo>
                  <a:pt x="1690827" y="269527"/>
                </a:lnTo>
                <a:lnTo>
                  <a:pt x="1660909" y="245416"/>
                </a:lnTo>
                <a:lnTo>
                  <a:pt x="1649298" y="202257"/>
                </a:lnTo>
                <a:lnTo>
                  <a:pt x="1649298" y="79623"/>
                </a:lnTo>
                <a:lnTo>
                  <a:pt x="1661441" y="31486"/>
                </a:lnTo>
                <a:lnTo>
                  <a:pt x="1696481" y="5060"/>
                </a:lnTo>
                <a:lnTo>
                  <a:pt x="1730117" y="0"/>
                </a:lnTo>
                <a:lnTo>
                  <a:pt x="1747882" y="1339"/>
                </a:lnTo>
                <a:lnTo>
                  <a:pt x="1763527" y="5357"/>
                </a:lnTo>
                <a:lnTo>
                  <a:pt x="1777053" y="12055"/>
                </a:lnTo>
                <a:lnTo>
                  <a:pt x="1788458" y="21431"/>
                </a:lnTo>
                <a:lnTo>
                  <a:pt x="1793466" y="27831"/>
                </a:lnTo>
                <a:lnTo>
                  <a:pt x="1729374" y="27831"/>
                </a:lnTo>
                <a:lnTo>
                  <a:pt x="1717288" y="28686"/>
                </a:lnTo>
                <a:lnTo>
                  <a:pt x="1684369" y="48964"/>
                </a:lnTo>
                <a:lnTo>
                  <a:pt x="1676834" y="200024"/>
                </a:lnTo>
                <a:lnTo>
                  <a:pt x="1677736" y="211502"/>
                </a:lnTo>
                <a:lnTo>
                  <a:pt x="1708013" y="246719"/>
                </a:lnTo>
                <a:lnTo>
                  <a:pt x="1729374" y="249882"/>
                </a:lnTo>
                <a:lnTo>
                  <a:pt x="1794890" y="249882"/>
                </a:lnTo>
                <a:lnTo>
                  <a:pt x="1785924" y="258960"/>
                </a:lnTo>
                <a:lnTo>
                  <a:pt x="1773648" y="266838"/>
                </a:lnTo>
                <a:lnTo>
                  <a:pt x="1760179" y="272466"/>
                </a:lnTo>
                <a:lnTo>
                  <a:pt x="1745519" y="275842"/>
                </a:lnTo>
                <a:lnTo>
                  <a:pt x="1729669" y="276968"/>
                </a:lnTo>
                <a:close/>
              </a:path>
              <a:path w="3008629" h="277494">
                <a:moveTo>
                  <a:pt x="1794890" y="249882"/>
                </a:moveTo>
                <a:lnTo>
                  <a:pt x="1729374" y="249882"/>
                </a:lnTo>
                <a:lnTo>
                  <a:pt x="1740627" y="249091"/>
                </a:lnTo>
                <a:lnTo>
                  <a:pt x="1750728" y="246719"/>
                </a:lnTo>
                <a:lnTo>
                  <a:pt x="1781003" y="211084"/>
                </a:lnTo>
                <a:lnTo>
                  <a:pt x="1781803" y="80068"/>
                </a:lnTo>
                <a:lnTo>
                  <a:pt x="1781058" y="69176"/>
                </a:lnTo>
                <a:lnTo>
                  <a:pt x="1760849" y="35532"/>
                </a:lnTo>
                <a:lnTo>
                  <a:pt x="1729374" y="27831"/>
                </a:lnTo>
                <a:lnTo>
                  <a:pt x="1793466" y="27831"/>
                </a:lnTo>
                <a:lnTo>
                  <a:pt x="1809256" y="79623"/>
                </a:lnTo>
                <a:lnTo>
                  <a:pt x="1809289" y="202257"/>
                </a:lnTo>
                <a:lnTo>
                  <a:pt x="1807829" y="220256"/>
                </a:lnTo>
                <a:lnTo>
                  <a:pt x="1803450" y="235706"/>
                </a:lnTo>
                <a:lnTo>
                  <a:pt x="1796149" y="248607"/>
                </a:lnTo>
                <a:lnTo>
                  <a:pt x="1794890" y="249882"/>
                </a:lnTo>
                <a:close/>
              </a:path>
              <a:path w="3008629" h="277494">
                <a:moveTo>
                  <a:pt x="1891661" y="272801"/>
                </a:moveTo>
                <a:lnTo>
                  <a:pt x="1864276" y="272801"/>
                </a:lnTo>
                <a:lnTo>
                  <a:pt x="1864276" y="6101"/>
                </a:lnTo>
                <a:lnTo>
                  <a:pt x="1891661" y="6101"/>
                </a:lnTo>
                <a:lnTo>
                  <a:pt x="1924724" y="59382"/>
                </a:lnTo>
                <a:lnTo>
                  <a:pt x="1891661" y="59382"/>
                </a:lnTo>
                <a:lnTo>
                  <a:pt x="1891661" y="272801"/>
                </a:lnTo>
                <a:close/>
              </a:path>
              <a:path w="3008629" h="277494">
                <a:moveTo>
                  <a:pt x="2051652" y="219074"/>
                </a:moveTo>
                <a:lnTo>
                  <a:pt x="2023820" y="219074"/>
                </a:lnTo>
                <a:lnTo>
                  <a:pt x="2023820" y="6101"/>
                </a:lnTo>
                <a:lnTo>
                  <a:pt x="2051652" y="6101"/>
                </a:lnTo>
                <a:lnTo>
                  <a:pt x="2051652" y="219074"/>
                </a:lnTo>
                <a:close/>
              </a:path>
              <a:path w="3008629" h="277494">
                <a:moveTo>
                  <a:pt x="2051652" y="272801"/>
                </a:moveTo>
                <a:lnTo>
                  <a:pt x="2023820" y="272801"/>
                </a:lnTo>
                <a:lnTo>
                  <a:pt x="1891661" y="59382"/>
                </a:lnTo>
                <a:lnTo>
                  <a:pt x="1924724" y="59382"/>
                </a:lnTo>
                <a:lnTo>
                  <a:pt x="2023820" y="219074"/>
                </a:lnTo>
                <a:lnTo>
                  <a:pt x="2051652" y="219074"/>
                </a:lnTo>
                <a:lnTo>
                  <a:pt x="2051652" y="272801"/>
                </a:lnTo>
                <a:close/>
              </a:path>
              <a:path w="3008629" h="277494">
                <a:moveTo>
                  <a:pt x="2235303" y="31998"/>
                </a:moveTo>
                <a:lnTo>
                  <a:pt x="2082160" y="31998"/>
                </a:lnTo>
                <a:lnTo>
                  <a:pt x="2082160" y="6101"/>
                </a:lnTo>
                <a:lnTo>
                  <a:pt x="2235303" y="6101"/>
                </a:lnTo>
                <a:lnTo>
                  <a:pt x="2235303" y="31998"/>
                </a:lnTo>
                <a:close/>
              </a:path>
              <a:path w="3008629" h="277494">
                <a:moveTo>
                  <a:pt x="2171305" y="272801"/>
                </a:moveTo>
                <a:lnTo>
                  <a:pt x="2143920" y="272801"/>
                </a:lnTo>
                <a:lnTo>
                  <a:pt x="2143920" y="31998"/>
                </a:lnTo>
                <a:lnTo>
                  <a:pt x="2171305" y="31998"/>
                </a:lnTo>
                <a:lnTo>
                  <a:pt x="2171305" y="272801"/>
                </a:lnTo>
                <a:close/>
              </a:path>
              <a:path w="3008629" h="277494">
                <a:moveTo>
                  <a:pt x="2391589" y="272801"/>
                </a:moveTo>
                <a:lnTo>
                  <a:pt x="2265088" y="272801"/>
                </a:lnTo>
                <a:lnTo>
                  <a:pt x="2265088" y="6101"/>
                </a:lnTo>
                <a:lnTo>
                  <a:pt x="2392332" y="6101"/>
                </a:lnTo>
                <a:lnTo>
                  <a:pt x="2392332" y="32443"/>
                </a:lnTo>
                <a:lnTo>
                  <a:pt x="2292472" y="32443"/>
                </a:lnTo>
                <a:lnTo>
                  <a:pt x="2292472" y="115490"/>
                </a:lnTo>
                <a:lnTo>
                  <a:pt x="2359147" y="115490"/>
                </a:lnTo>
                <a:lnTo>
                  <a:pt x="2350365" y="142130"/>
                </a:lnTo>
                <a:lnTo>
                  <a:pt x="2292472" y="142130"/>
                </a:lnTo>
                <a:lnTo>
                  <a:pt x="2292472" y="248096"/>
                </a:lnTo>
                <a:lnTo>
                  <a:pt x="2391589" y="248096"/>
                </a:lnTo>
                <a:lnTo>
                  <a:pt x="2391589" y="272801"/>
                </a:lnTo>
                <a:close/>
              </a:path>
              <a:path w="3008629" h="277494">
                <a:moveTo>
                  <a:pt x="2469637" y="272801"/>
                </a:moveTo>
                <a:lnTo>
                  <a:pt x="2442252" y="272801"/>
                </a:lnTo>
                <a:lnTo>
                  <a:pt x="2442252" y="6101"/>
                </a:lnTo>
                <a:lnTo>
                  <a:pt x="2469637" y="6101"/>
                </a:lnTo>
                <a:lnTo>
                  <a:pt x="2502700" y="59382"/>
                </a:lnTo>
                <a:lnTo>
                  <a:pt x="2469637" y="59382"/>
                </a:lnTo>
                <a:lnTo>
                  <a:pt x="2469637" y="272801"/>
                </a:lnTo>
                <a:close/>
              </a:path>
              <a:path w="3008629" h="277494">
                <a:moveTo>
                  <a:pt x="2629628" y="219074"/>
                </a:moveTo>
                <a:lnTo>
                  <a:pt x="2601796" y="219074"/>
                </a:lnTo>
                <a:lnTo>
                  <a:pt x="2601796" y="6101"/>
                </a:lnTo>
                <a:lnTo>
                  <a:pt x="2629628" y="6101"/>
                </a:lnTo>
                <a:lnTo>
                  <a:pt x="2629628" y="219074"/>
                </a:lnTo>
                <a:close/>
              </a:path>
              <a:path w="3008629" h="277494">
                <a:moveTo>
                  <a:pt x="2629628" y="272801"/>
                </a:moveTo>
                <a:lnTo>
                  <a:pt x="2601796" y="272801"/>
                </a:lnTo>
                <a:lnTo>
                  <a:pt x="2469637" y="59382"/>
                </a:lnTo>
                <a:lnTo>
                  <a:pt x="2502700" y="59382"/>
                </a:lnTo>
                <a:lnTo>
                  <a:pt x="2601796" y="219074"/>
                </a:lnTo>
                <a:lnTo>
                  <a:pt x="2629628" y="219074"/>
                </a:lnTo>
                <a:lnTo>
                  <a:pt x="2629628" y="272801"/>
                </a:lnTo>
                <a:close/>
              </a:path>
              <a:path w="3008629" h="277494">
                <a:moveTo>
                  <a:pt x="2813279" y="31998"/>
                </a:moveTo>
                <a:lnTo>
                  <a:pt x="2660136" y="31998"/>
                </a:lnTo>
                <a:lnTo>
                  <a:pt x="2660136" y="6101"/>
                </a:lnTo>
                <a:lnTo>
                  <a:pt x="2813279" y="6101"/>
                </a:lnTo>
                <a:lnTo>
                  <a:pt x="2813279" y="31998"/>
                </a:lnTo>
                <a:close/>
              </a:path>
              <a:path w="3008629" h="277494">
                <a:moveTo>
                  <a:pt x="2749281" y="272801"/>
                </a:moveTo>
                <a:lnTo>
                  <a:pt x="2721896" y="272801"/>
                </a:lnTo>
                <a:lnTo>
                  <a:pt x="2721896" y="31998"/>
                </a:lnTo>
                <a:lnTo>
                  <a:pt x="2749281" y="31998"/>
                </a:lnTo>
                <a:lnTo>
                  <a:pt x="2749281" y="272801"/>
                </a:lnTo>
                <a:close/>
              </a:path>
              <a:path w="3008629" h="277494">
                <a:moveTo>
                  <a:pt x="2990608" y="250327"/>
                </a:moveTo>
                <a:lnTo>
                  <a:pt x="2916882" y="250327"/>
                </a:lnTo>
                <a:lnTo>
                  <a:pt x="2929812" y="249556"/>
                </a:lnTo>
                <a:lnTo>
                  <a:pt x="2941514" y="247240"/>
                </a:lnTo>
                <a:lnTo>
                  <a:pt x="2974290" y="222795"/>
                </a:lnTo>
                <a:lnTo>
                  <a:pt x="2978642" y="201959"/>
                </a:lnTo>
                <a:lnTo>
                  <a:pt x="2978065" y="193903"/>
                </a:lnTo>
                <a:lnTo>
                  <a:pt x="2953368" y="159691"/>
                </a:lnTo>
                <a:lnTo>
                  <a:pt x="2898657" y="136121"/>
                </a:lnTo>
                <a:lnTo>
                  <a:pt x="2888043" y="131786"/>
                </a:lnTo>
                <a:lnTo>
                  <a:pt x="2850270" y="108746"/>
                </a:lnTo>
                <a:lnTo>
                  <a:pt x="2834281" y="67865"/>
                </a:lnTo>
                <a:lnTo>
                  <a:pt x="2834876" y="59568"/>
                </a:lnTo>
                <a:lnTo>
                  <a:pt x="2855747" y="22398"/>
                </a:lnTo>
                <a:lnTo>
                  <a:pt x="2893997" y="4576"/>
                </a:lnTo>
                <a:lnTo>
                  <a:pt x="2920006" y="2232"/>
                </a:lnTo>
                <a:lnTo>
                  <a:pt x="2928907" y="2400"/>
                </a:lnTo>
                <a:lnTo>
                  <a:pt x="2969370" y="10855"/>
                </a:lnTo>
                <a:lnTo>
                  <a:pt x="2975670" y="13692"/>
                </a:lnTo>
                <a:lnTo>
                  <a:pt x="2970549" y="29318"/>
                </a:lnTo>
                <a:lnTo>
                  <a:pt x="2920749" y="29318"/>
                </a:lnTo>
                <a:lnTo>
                  <a:pt x="2907931" y="29997"/>
                </a:lnTo>
                <a:lnTo>
                  <a:pt x="2871494" y="46108"/>
                </a:lnTo>
                <a:lnTo>
                  <a:pt x="2863152" y="69800"/>
                </a:lnTo>
                <a:lnTo>
                  <a:pt x="2863152" y="77340"/>
                </a:lnTo>
                <a:lnTo>
                  <a:pt x="2897447" y="106216"/>
                </a:lnTo>
                <a:lnTo>
                  <a:pt x="2935899" y="121099"/>
                </a:lnTo>
                <a:lnTo>
                  <a:pt x="2947574" y="125871"/>
                </a:lnTo>
                <a:lnTo>
                  <a:pt x="2983034" y="145776"/>
                </a:lnTo>
                <a:lnTo>
                  <a:pt x="3005393" y="177588"/>
                </a:lnTo>
                <a:lnTo>
                  <a:pt x="3008408" y="199280"/>
                </a:lnTo>
                <a:lnTo>
                  <a:pt x="3007013" y="215921"/>
                </a:lnTo>
                <a:lnTo>
                  <a:pt x="3002827" y="230868"/>
                </a:lnTo>
                <a:lnTo>
                  <a:pt x="2995850" y="244123"/>
                </a:lnTo>
                <a:lnTo>
                  <a:pt x="2990608" y="250327"/>
                </a:lnTo>
                <a:close/>
              </a:path>
              <a:path w="3008629" h="277494">
                <a:moveTo>
                  <a:pt x="2967184" y="39587"/>
                </a:moveTo>
                <a:lnTo>
                  <a:pt x="2955462" y="35095"/>
                </a:lnTo>
                <a:lnTo>
                  <a:pt x="2943816" y="31886"/>
                </a:lnTo>
                <a:lnTo>
                  <a:pt x="2932245" y="29960"/>
                </a:lnTo>
                <a:lnTo>
                  <a:pt x="2920749" y="29318"/>
                </a:lnTo>
                <a:lnTo>
                  <a:pt x="2970549" y="29318"/>
                </a:lnTo>
                <a:lnTo>
                  <a:pt x="2967184" y="39587"/>
                </a:lnTo>
                <a:close/>
              </a:path>
              <a:path w="3008629" h="277494">
                <a:moveTo>
                  <a:pt x="2917330" y="276968"/>
                </a:moveTo>
                <a:lnTo>
                  <a:pt x="2879597" y="271108"/>
                </a:lnTo>
                <a:lnTo>
                  <a:pt x="2844467" y="247351"/>
                </a:lnTo>
                <a:lnTo>
                  <a:pt x="2827433" y="204935"/>
                </a:lnTo>
                <a:lnTo>
                  <a:pt x="2856008" y="203149"/>
                </a:lnTo>
                <a:lnTo>
                  <a:pt x="2856703" y="211186"/>
                </a:lnTo>
                <a:lnTo>
                  <a:pt x="2859627" y="218825"/>
                </a:lnTo>
                <a:lnTo>
                  <a:pt x="2893020" y="246561"/>
                </a:lnTo>
                <a:lnTo>
                  <a:pt x="2916882" y="250327"/>
                </a:lnTo>
                <a:lnTo>
                  <a:pt x="2990608" y="250327"/>
                </a:lnTo>
                <a:lnTo>
                  <a:pt x="2986081" y="255685"/>
                </a:lnTo>
                <a:lnTo>
                  <a:pt x="2973415" y="264996"/>
                </a:lnTo>
                <a:lnTo>
                  <a:pt x="2957735" y="271647"/>
                </a:lnTo>
                <a:lnTo>
                  <a:pt x="2939040" y="275638"/>
                </a:lnTo>
                <a:lnTo>
                  <a:pt x="2917330" y="276968"/>
                </a:lnTo>
                <a:close/>
              </a:path>
            </a:pathLst>
          </a:custGeom>
          <a:solidFill>
            <a:srgbClr val="1C4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7509" y="1994126"/>
            <a:ext cx="1703627" cy="233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45015" y="2218482"/>
            <a:ext cx="2261870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Machine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Learning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process 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on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predicting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hotel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400" spc="-80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model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building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</a:t>
            </a:r>
            <a:r>
              <a:rPr sz="1400" spc="-229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hyperparameter 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tuning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6122" y="1363277"/>
            <a:ext cx="547370" cy="443865"/>
          </a:xfrm>
          <a:custGeom>
            <a:avLst/>
            <a:gdLst/>
            <a:ahLst/>
            <a:cxnLst/>
            <a:rect l="l" t="t" r="r" b="b"/>
            <a:pathLst>
              <a:path w="547370" h="443864">
                <a:moveTo>
                  <a:pt x="128587" y="443208"/>
                </a:moveTo>
                <a:lnTo>
                  <a:pt x="81260" y="436512"/>
                </a:lnTo>
                <a:lnTo>
                  <a:pt x="39849" y="415675"/>
                </a:lnTo>
                <a:lnTo>
                  <a:pt x="10464" y="378255"/>
                </a:lnTo>
                <a:lnTo>
                  <a:pt x="0" y="323700"/>
                </a:lnTo>
                <a:lnTo>
                  <a:pt x="0" y="127396"/>
                </a:lnTo>
                <a:lnTo>
                  <a:pt x="8595" y="72218"/>
                </a:lnTo>
                <a:lnTo>
                  <a:pt x="34379" y="32295"/>
                </a:lnTo>
                <a:lnTo>
                  <a:pt x="75344" y="8073"/>
                </a:lnTo>
                <a:lnTo>
                  <a:pt x="129182" y="0"/>
                </a:lnTo>
                <a:lnTo>
                  <a:pt x="157692" y="2139"/>
                </a:lnTo>
                <a:lnTo>
                  <a:pt x="182798" y="8557"/>
                </a:lnTo>
                <a:lnTo>
                  <a:pt x="204499" y="19254"/>
                </a:lnTo>
                <a:lnTo>
                  <a:pt x="222795" y="34230"/>
                </a:lnTo>
                <a:lnTo>
                  <a:pt x="230795" y="44499"/>
                </a:lnTo>
                <a:lnTo>
                  <a:pt x="127991" y="44499"/>
                </a:lnTo>
                <a:lnTo>
                  <a:pt x="108793" y="45857"/>
                </a:lnTo>
                <a:lnTo>
                  <a:pt x="65485" y="66228"/>
                </a:lnTo>
                <a:lnTo>
                  <a:pt x="45253" y="110485"/>
                </a:lnTo>
                <a:lnTo>
                  <a:pt x="43904" y="130521"/>
                </a:lnTo>
                <a:lnTo>
                  <a:pt x="43904" y="320129"/>
                </a:lnTo>
                <a:lnTo>
                  <a:pt x="56880" y="368153"/>
                </a:lnTo>
                <a:lnTo>
                  <a:pt x="93836" y="394803"/>
                </a:lnTo>
                <a:lnTo>
                  <a:pt x="127991" y="399900"/>
                </a:lnTo>
                <a:lnTo>
                  <a:pt x="232794" y="399900"/>
                </a:lnTo>
                <a:lnTo>
                  <a:pt x="218480" y="414336"/>
                </a:lnTo>
                <a:lnTo>
                  <a:pt x="198853" y="426968"/>
                </a:lnTo>
                <a:lnTo>
                  <a:pt x="177328" y="435990"/>
                </a:lnTo>
                <a:lnTo>
                  <a:pt x="153906" y="441404"/>
                </a:lnTo>
                <a:lnTo>
                  <a:pt x="128587" y="443208"/>
                </a:lnTo>
                <a:close/>
              </a:path>
              <a:path w="547370" h="443864">
                <a:moveTo>
                  <a:pt x="232794" y="399900"/>
                </a:moveTo>
                <a:lnTo>
                  <a:pt x="127991" y="399900"/>
                </a:lnTo>
                <a:lnTo>
                  <a:pt x="145972" y="398626"/>
                </a:lnTo>
                <a:lnTo>
                  <a:pt x="162111" y="394803"/>
                </a:lnTo>
                <a:lnTo>
                  <a:pt x="199020" y="368069"/>
                </a:lnTo>
                <a:lnTo>
                  <a:pt x="211977" y="320129"/>
                </a:lnTo>
                <a:lnTo>
                  <a:pt x="212080" y="130521"/>
                </a:lnTo>
                <a:lnTo>
                  <a:pt x="210731" y="110727"/>
                </a:lnTo>
                <a:lnTo>
                  <a:pt x="190499" y="66526"/>
                </a:lnTo>
                <a:lnTo>
                  <a:pt x="147246" y="45876"/>
                </a:lnTo>
                <a:lnTo>
                  <a:pt x="127991" y="44499"/>
                </a:lnTo>
                <a:lnTo>
                  <a:pt x="230795" y="44499"/>
                </a:lnTo>
                <a:lnTo>
                  <a:pt x="253909" y="99751"/>
                </a:lnTo>
                <a:lnTo>
                  <a:pt x="255983" y="323700"/>
                </a:lnTo>
                <a:lnTo>
                  <a:pt x="253639" y="352471"/>
                </a:lnTo>
                <a:lnTo>
                  <a:pt x="246608" y="377167"/>
                </a:lnTo>
                <a:lnTo>
                  <a:pt x="234888" y="397788"/>
                </a:lnTo>
                <a:lnTo>
                  <a:pt x="232794" y="399900"/>
                </a:lnTo>
                <a:close/>
              </a:path>
              <a:path w="547370" h="443864">
                <a:moveTo>
                  <a:pt x="513713" y="400496"/>
                </a:moveTo>
                <a:lnTo>
                  <a:pt x="416375" y="400496"/>
                </a:lnTo>
                <a:lnTo>
                  <a:pt x="428291" y="399761"/>
                </a:lnTo>
                <a:lnTo>
                  <a:pt x="439630" y="397556"/>
                </a:lnTo>
                <a:lnTo>
                  <a:pt x="478139" y="374860"/>
                </a:lnTo>
                <a:lnTo>
                  <a:pt x="499496" y="336313"/>
                </a:lnTo>
                <a:lnTo>
                  <a:pt x="502249" y="314026"/>
                </a:lnTo>
                <a:lnTo>
                  <a:pt x="500630" y="296501"/>
                </a:lnTo>
                <a:lnTo>
                  <a:pt x="476353" y="253304"/>
                </a:lnTo>
                <a:lnTo>
                  <a:pt x="430142" y="229697"/>
                </a:lnTo>
                <a:lnTo>
                  <a:pt x="411464" y="227409"/>
                </a:lnTo>
                <a:lnTo>
                  <a:pt x="344491" y="227409"/>
                </a:lnTo>
                <a:lnTo>
                  <a:pt x="461471" y="53726"/>
                </a:lnTo>
                <a:lnTo>
                  <a:pt x="336455" y="53726"/>
                </a:lnTo>
                <a:lnTo>
                  <a:pt x="336455" y="9822"/>
                </a:lnTo>
                <a:lnTo>
                  <a:pt x="512072" y="9822"/>
                </a:lnTo>
                <a:lnTo>
                  <a:pt x="512072" y="50601"/>
                </a:lnTo>
                <a:lnTo>
                  <a:pt x="422477" y="184695"/>
                </a:lnTo>
                <a:lnTo>
                  <a:pt x="424263" y="184695"/>
                </a:lnTo>
                <a:lnTo>
                  <a:pt x="470837" y="195746"/>
                </a:lnTo>
                <a:lnTo>
                  <a:pt x="510398" y="223651"/>
                </a:lnTo>
                <a:lnTo>
                  <a:pt x="537289" y="264578"/>
                </a:lnTo>
                <a:lnTo>
                  <a:pt x="546749" y="314026"/>
                </a:lnTo>
                <a:lnTo>
                  <a:pt x="545660" y="331327"/>
                </a:lnTo>
                <a:lnTo>
                  <a:pt x="542395" y="347959"/>
                </a:lnTo>
                <a:lnTo>
                  <a:pt x="536954" y="363921"/>
                </a:lnTo>
                <a:lnTo>
                  <a:pt x="529336" y="379213"/>
                </a:lnTo>
                <a:lnTo>
                  <a:pt x="519913" y="393389"/>
                </a:lnTo>
                <a:lnTo>
                  <a:pt x="513713" y="400496"/>
                </a:lnTo>
                <a:close/>
              </a:path>
              <a:path w="547370" h="443864">
                <a:moveTo>
                  <a:pt x="416971" y="443804"/>
                </a:moveTo>
                <a:lnTo>
                  <a:pt x="369979" y="435098"/>
                </a:lnTo>
                <a:lnTo>
                  <a:pt x="329498" y="409909"/>
                </a:lnTo>
                <a:lnTo>
                  <a:pt x="309071" y="385910"/>
                </a:lnTo>
                <a:lnTo>
                  <a:pt x="341366" y="359121"/>
                </a:lnTo>
                <a:lnTo>
                  <a:pt x="347701" y="368097"/>
                </a:lnTo>
                <a:lnTo>
                  <a:pt x="355096" y="376125"/>
                </a:lnTo>
                <a:lnTo>
                  <a:pt x="393940" y="397705"/>
                </a:lnTo>
                <a:lnTo>
                  <a:pt x="416375" y="400496"/>
                </a:lnTo>
                <a:lnTo>
                  <a:pt x="513713" y="400496"/>
                </a:lnTo>
                <a:lnTo>
                  <a:pt x="508909" y="406002"/>
                </a:lnTo>
                <a:lnTo>
                  <a:pt x="466921" y="434093"/>
                </a:lnTo>
                <a:lnTo>
                  <a:pt x="434328" y="442725"/>
                </a:lnTo>
                <a:lnTo>
                  <a:pt x="416971" y="443804"/>
                </a:lnTo>
                <a:close/>
              </a:path>
            </a:pathLst>
          </a:custGeom>
          <a:solidFill>
            <a:srgbClr val="F499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41929" y="3707422"/>
            <a:ext cx="1703624" cy="233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0499" y="4014454"/>
            <a:ext cx="2287827" cy="2312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51856" y="2792644"/>
            <a:ext cx="589280" cy="443230"/>
          </a:xfrm>
          <a:custGeom>
            <a:avLst/>
            <a:gdLst/>
            <a:ahLst/>
            <a:cxnLst/>
            <a:rect l="l" t="t" r="r" b="b"/>
            <a:pathLst>
              <a:path w="589279" h="443230">
                <a:moveTo>
                  <a:pt x="128587" y="443208"/>
                </a:moveTo>
                <a:lnTo>
                  <a:pt x="81261" y="436512"/>
                </a:lnTo>
                <a:lnTo>
                  <a:pt x="39851" y="415675"/>
                </a:lnTo>
                <a:lnTo>
                  <a:pt x="10463" y="378255"/>
                </a:lnTo>
                <a:lnTo>
                  <a:pt x="0" y="323700"/>
                </a:lnTo>
                <a:lnTo>
                  <a:pt x="0" y="127396"/>
                </a:lnTo>
                <a:lnTo>
                  <a:pt x="8595" y="72218"/>
                </a:lnTo>
                <a:lnTo>
                  <a:pt x="34385" y="32295"/>
                </a:lnTo>
                <a:lnTo>
                  <a:pt x="75346" y="8073"/>
                </a:lnTo>
                <a:lnTo>
                  <a:pt x="129187" y="0"/>
                </a:lnTo>
                <a:lnTo>
                  <a:pt x="157696" y="2139"/>
                </a:lnTo>
                <a:lnTo>
                  <a:pt x="182801" y="8557"/>
                </a:lnTo>
                <a:lnTo>
                  <a:pt x="204501" y="19254"/>
                </a:lnTo>
                <a:lnTo>
                  <a:pt x="222798" y="34230"/>
                </a:lnTo>
                <a:lnTo>
                  <a:pt x="230798" y="44499"/>
                </a:lnTo>
                <a:lnTo>
                  <a:pt x="127996" y="44499"/>
                </a:lnTo>
                <a:lnTo>
                  <a:pt x="108798" y="45857"/>
                </a:lnTo>
                <a:lnTo>
                  <a:pt x="65484" y="66228"/>
                </a:lnTo>
                <a:lnTo>
                  <a:pt x="45258" y="110485"/>
                </a:lnTo>
                <a:lnTo>
                  <a:pt x="43910" y="130521"/>
                </a:lnTo>
                <a:lnTo>
                  <a:pt x="43910" y="320129"/>
                </a:lnTo>
                <a:lnTo>
                  <a:pt x="56885" y="368153"/>
                </a:lnTo>
                <a:lnTo>
                  <a:pt x="93841" y="394803"/>
                </a:lnTo>
                <a:lnTo>
                  <a:pt x="127996" y="399900"/>
                </a:lnTo>
                <a:lnTo>
                  <a:pt x="232797" y="399900"/>
                </a:lnTo>
                <a:lnTo>
                  <a:pt x="218484" y="414336"/>
                </a:lnTo>
                <a:lnTo>
                  <a:pt x="198854" y="426968"/>
                </a:lnTo>
                <a:lnTo>
                  <a:pt x="177328" y="435990"/>
                </a:lnTo>
                <a:lnTo>
                  <a:pt x="153906" y="441404"/>
                </a:lnTo>
                <a:lnTo>
                  <a:pt x="128587" y="443208"/>
                </a:lnTo>
                <a:close/>
              </a:path>
              <a:path w="589279" h="443230">
                <a:moveTo>
                  <a:pt x="232797" y="399900"/>
                </a:moveTo>
                <a:lnTo>
                  <a:pt x="127996" y="399900"/>
                </a:lnTo>
                <a:lnTo>
                  <a:pt x="145977" y="398626"/>
                </a:lnTo>
                <a:lnTo>
                  <a:pt x="162115" y="394803"/>
                </a:lnTo>
                <a:lnTo>
                  <a:pt x="199019" y="368069"/>
                </a:lnTo>
                <a:lnTo>
                  <a:pt x="211980" y="320129"/>
                </a:lnTo>
                <a:lnTo>
                  <a:pt x="212083" y="130521"/>
                </a:lnTo>
                <a:lnTo>
                  <a:pt x="210734" y="110727"/>
                </a:lnTo>
                <a:lnTo>
                  <a:pt x="190499" y="66526"/>
                </a:lnTo>
                <a:lnTo>
                  <a:pt x="147248" y="45876"/>
                </a:lnTo>
                <a:lnTo>
                  <a:pt x="127996" y="44499"/>
                </a:lnTo>
                <a:lnTo>
                  <a:pt x="230798" y="44499"/>
                </a:lnTo>
                <a:lnTo>
                  <a:pt x="253910" y="99751"/>
                </a:lnTo>
                <a:lnTo>
                  <a:pt x="255983" y="323700"/>
                </a:lnTo>
                <a:lnTo>
                  <a:pt x="253640" y="352471"/>
                </a:lnTo>
                <a:lnTo>
                  <a:pt x="246610" y="377167"/>
                </a:lnTo>
                <a:lnTo>
                  <a:pt x="234891" y="397788"/>
                </a:lnTo>
                <a:lnTo>
                  <a:pt x="232797" y="399900"/>
                </a:lnTo>
                <a:close/>
              </a:path>
              <a:path w="589279" h="443230">
                <a:moveTo>
                  <a:pt x="577261" y="227409"/>
                </a:moveTo>
                <a:lnTo>
                  <a:pt x="309076" y="227409"/>
                </a:lnTo>
                <a:lnTo>
                  <a:pt x="426795" y="9822"/>
                </a:lnTo>
                <a:lnTo>
                  <a:pt x="472486" y="9822"/>
                </a:lnTo>
                <a:lnTo>
                  <a:pt x="382294" y="184695"/>
                </a:lnTo>
                <a:lnTo>
                  <a:pt x="588872" y="184695"/>
                </a:lnTo>
                <a:lnTo>
                  <a:pt x="577261" y="227409"/>
                </a:lnTo>
                <a:close/>
              </a:path>
              <a:path w="589279" h="443230">
                <a:moveTo>
                  <a:pt x="544962" y="184695"/>
                </a:moveTo>
                <a:lnTo>
                  <a:pt x="501061" y="184695"/>
                </a:lnTo>
                <a:lnTo>
                  <a:pt x="501061" y="9822"/>
                </a:lnTo>
                <a:lnTo>
                  <a:pt x="544962" y="9822"/>
                </a:lnTo>
                <a:lnTo>
                  <a:pt x="544962" y="184695"/>
                </a:lnTo>
                <a:close/>
              </a:path>
              <a:path w="589279" h="443230">
                <a:moveTo>
                  <a:pt x="544962" y="436511"/>
                </a:moveTo>
                <a:lnTo>
                  <a:pt x="501061" y="436511"/>
                </a:lnTo>
                <a:lnTo>
                  <a:pt x="501061" y="227409"/>
                </a:lnTo>
                <a:lnTo>
                  <a:pt x="544962" y="227409"/>
                </a:lnTo>
                <a:lnTo>
                  <a:pt x="544962" y="436511"/>
                </a:lnTo>
                <a:close/>
              </a:path>
            </a:pathLst>
          </a:custGeom>
          <a:solidFill>
            <a:srgbClr val="F499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02551" y="2466036"/>
            <a:ext cx="222885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Analysis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on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characteristic 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400" spc="-3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cancelled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400" spc="-80" dirty="0">
                <a:solidFill>
                  <a:srgbClr val="1C4487"/>
                </a:solidFill>
                <a:latin typeface="Verdana"/>
                <a:cs typeface="Verdana"/>
              </a:rPr>
              <a:t>&amp;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non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cancelled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8262" y="2501132"/>
            <a:ext cx="1840230" cy="294005"/>
          </a:xfrm>
          <a:custGeom>
            <a:avLst/>
            <a:gdLst/>
            <a:ahLst/>
            <a:cxnLst/>
            <a:rect l="l" t="t" r="r" b="b"/>
            <a:pathLst>
              <a:path w="1840230" h="294005">
                <a:moveTo>
                  <a:pt x="79324" y="292446"/>
                </a:moveTo>
                <a:lnTo>
                  <a:pt x="33728" y="281982"/>
                </a:lnTo>
                <a:lnTo>
                  <a:pt x="5469" y="249509"/>
                </a:lnTo>
                <a:lnTo>
                  <a:pt x="0" y="214014"/>
                </a:lnTo>
                <a:lnTo>
                  <a:pt x="0" y="83641"/>
                </a:lnTo>
                <a:lnTo>
                  <a:pt x="8781" y="37057"/>
                </a:lnTo>
                <a:lnTo>
                  <a:pt x="44862" y="5692"/>
                </a:lnTo>
                <a:lnTo>
                  <a:pt x="79324" y="0"/>
                </a:lnTo>
                <a:lnTo>
                  <a:pt x="94729" y="837"/>
                </a:lnTo>
                <a:lnTo>
                  <a:pt x="109388" y="3348"/>
                </a:lnTo>
                <a:lnTo>
                  <a:pt x="123303" y="7534"/>
                </a:lnTo>
                <a:lnTo>
                  <a:pt x="136474" y="13394"/>
                </a:lnTo>
                <a:lnTo>
                  <a:pt x="128339" y="37801"/>
                </a:lnTo>
                <a:lnTo>
                  <a:pt x="84087" y="37801"/>
                </a:lnTo>
                <a:lnTo>
                  <a:pt x="74692" y="38452"/>
                </a:lnTo>
                <a:lnTo>
                  <a:pt x="40481" y="61316"/>
                </a:lnTo>
                <a:lnTo>
                  <a:pt x="37057" y="80069"/>
                </a:lnTo>
                <a:lnTo>
                  <a:pt x="37178" y="214014"/>
                </a:lnTo>
                <a:lnTo>
                  <a:pt x="40025" y="231566"/>
                </a:lnTo>
                <a:lnTo>
                  <a:pt x="48927" y="244635"/>
                </a:lnTo>
                <a:lnTo>
                  <a:pt x="63763" y="252476"/>
                </a:lnTo>
                <a:lnTo>
                  <a:pt x="84534" y="255090"/>
                </a:lnTo>
                <a:lnTo>
                  <a:pt x="142453" y="255090"/>
                </a:lnTo>
                <a:lnTo>
                  <a:pt x="146743" y="279052"/>
                </a:lnTo>
                <a:lnTo>
                  <a:pt x="128968" y="284912"/>
                </a:lnTo>
                <a:lnTo>
                  <a:pt x="111806" y="289098"/>
                </a:lnTo>
                <a:lnTo>
                  <a:pt x="95258" y="291609"/>
                </a:lnTo>
                <a:lnTo>
                  <a:pt x="79324" y="292446"/>
                </a:lnTo>
                <a:close/>
              </a:path>
              <a:path w="1840230" h="294005">
                <a:moveTo>
                  <a:pt x="125908" y="45095"/>
                </a:moveTo>
                <a:lnTo>
                  <a:pt x="115983" y="41904"/>
                </a:lnTo>
                <a:lnTo>
                  <a:pt x="105705" y="39624"/>
                </a:lnTo>
                <a:lnTo>
                  <a:pt x="95072" y="38257"/>
                </a:lnTo>
                <a:lnTo>
                  <a:pt x="84087" y="37801"/>
                </a:lnTo>
                <a:lnTo>
                  <a:pt x="128339" y="37801"/>
                </a:lnTo>
                <a:lnTo>
                  <a:pt x="125908" y="45095"/>
                </a:lnTo>
                <a:close/>
              </a:path>
              <a:path w="1840230" h="294005">
                <a:moveTo>
                  <a:pt x="142453" y="255090"/>
                </a:moveTo>
                <a:lnTo>
                  <a:pt x="84534" y="255090"/>
                </a:lnTo>
                <a:lnTo>
                  <a:pt x="97193" y="254458"/>
                </a:lnTo>
                <a:lnTo>
                  <a:pt x="110765" y="252560"/>
                </a:lnTo>
                <a:lnTo>
                  <a:pt x="125247" y="249398"/>
                </a:lnTo>
                <a:lnTo>
                  <a:pt x="140642" y="244970"/>
                </a:lnTo>
                <a:lnTo>
                  <a:pt x="142453" y="255090"/>
                </a:lnTo>
                <a:close/>
              </a:path>
              <a:path w="1840230" h="294005">
                <a:moveTo>
                  <a:pt x="318937" y="141683"/>
                </a:moveTo>
                <a:lnTo>
                  <a:pt x="283272" y="141683"/>
                </a:lnTo>
                <a:lnTo>
                  <a:pt x="282454" y="133730"/>
                </a:lnTo>
                <a:lnTo>
                  <a:pt x="279998" y="126838"/>
                </a:lnTo>
                <a:lnTo>
                  <a:pt x="244307" y="108141"/>
                </a:lnTo>
                <a:lnTo>
                  <a:pt x="232820" y="107602"/>
                </a:lnTo>
                <a:lnTo>
                  <a:pt x="235648" y="81557"/>
                </a:lnTo>
                <a:lnTo>
                  <a:pt x="282584" y="88589"/>
                </a:lnTo>
                <a:lnTo>
                  <a:pt x="312880" y="115267"/>
                </a:lnTo>
                <a:lnTo>
                  <a:pt x="317754" y="132624"/>
                </a:lnTo>
                <a:lnTo>
                  <a:pt x="318937" y="141683"/>
                </a:lnTo>
                <a:close/>
              </a:path>
              <a:path w="1840230" h="294005">
                <a:moveTo>
                  <a:pt x="256781" y="292893"/>
                </a:moveTo>
                <a:lnTo>
                  <a:pt x="218532" y="288949"/>
                </a:lnTo>
                <a:lnTo>
                  <a:pt x="177911" y="267564"/>
                </a:lnTo>
                <a:lnTo>
                  <a:pt x="163763" y="219818"/>
                </a:lnTo>
                <a:lnTo>
                  <a:pt x="163763" y="186034"/>
                </a:lnTo>
                <a:lnTo>
                  <a:pt x="179502" y="140577"/>
                </a:lnTo>
                <a:lnTo>
                  <a:pt x="223443" y="125461"/>
                </a:lnTo>
                <a:lnTo>
                  <a:pt x="231638" y="125768"/>
                </a:lnTo>
                <a:lnTo>
                  <a:pt x="271403" y="135656"/>
                </a:lnTo>
                <a:lnTo>
                  <a:pt x="283272" y="141683"/>
                </a:lnTo>
                <a:lnTo>
                  <a:pt x="318937" y="141683"/>
                </a:lnTo>
                <a:lnTo>
                  <a:pt x="319103" y="142948"/>
                </a:lnTo>
                <a:lnTo>
                  <a:pt x="319912" y="154501"/>
                </a:lnTo>
                <a:lnTo>
                  <a:pt x="320087" y="162817"/>
                </a:lnTo>
                <a:lnTo>
                  <a:pt x="229545" y="162817"/>
                </a:lnTo>
                <a:lnTo>
                  <a:pt x="216913" y="164519"/>
                </a:lnTo>
                <a:lnTo>
                  <a:pt x="207891" y="169626"/>
                </a:lnTo>
                <a:lnTo>
                  <a:pt x="202477" y="178137"/>
                </a:lnTo>
                <a:lnTo>
                  <a:pt x="200673" y="190052"/>
                </a:lnTo>
                <a:lnTo>
                  <a:pt x="200673" y="216990"/>
                </a:lnTo>
                <a:lnTo>
                  <a:pt x="204031" y="235287"/>
                </a:lnTo>
                <a:lnTo>
                  <a:pt x="214104" y="248356"/>
                </a:lnTo>
                <a:lnTo>
                  <a:pt x="230894" y="256197"/>
                </a:lnTo>
                <a:lnTo>
                  <a:pt x="254399" y="258811"/>
                </a:lnTo>
                <a:lnTo>
                  <a:pt x="320182" y="258811"/>
                </a:lnTo>
                <a:lnTo>
                  <a:pt x="320182" y="288427"/>
                </a:lnTo>
                <a:lnTo>
                  <a:pt x="299755" y="290381"/>
                </a:lnTo>
                <a:lnTo>
                  <a:pt x="282379" y="291776"/>
                </a:lnTo>
                <a:lnTo>
                  <a:pt x="268054" y="292614"/>
                </a:lnTo>
                <a:lnTo>
                  <a:pt x="256781" y="292893"/>
                </a:lnTo>
                <a:close/>
              </a:path>
              <a:path w="1840230" h="294005">
                <a:moveTo>
                  <a:pt x="320182" y="258811"/>
                </a:moveTo>
                <a:lnTo>
                  <a:pt x="254399" y="258811"/>
                </a:lnTo>
                <a:lnTo>
                  <a:pt x="261060" y="258653"/>
                </a:lnTo>
                <a:lnTo>
                  <a:pt x="268092" y="258178"/>
                </a:lnTo>
                <a:lnTo>
                  <a:pt x="275496" y="257388"/>
                </a:lnTo>
                <a:lnTo>
                  <a:pt x="283272" y="256281"/>
                </a:lnTo>
                <a:lnTo>
                  <a:pt x="283272" y="178742"/>
                </a:lnTo>
                <a:lnTo>
                  <a:pt x="243126" y="164045"/>
                </a:lnTo>
                <a:lnTo>
                  <a:pt x="229545" y="162817"/>
                </a:lnTo>
                <a:lnTo>
                  <a:pt x="320087" y="162817"/>
                </a:lnTo>
                <a:lnTo>
                  <a:pt x="320182" y="258811"/>
                </a:lnTo>
                <a:close/>
              </a:path>
              <a:path w="1840230" h="294005">
                <a:moveTo>
                  <a:pt x="480653" y="91380"/>
                </a:moveTo>
                <a:lnTo>
                  <a:pt x="397325" y="91380"/>
                </a:lnTo>
                <a:lnTo>
                  <a:pt x="402781" y="88403"/>
                </a:lnTo>
                <a:lnTo>
                  <a:pt x="409280" y="86022"/>
                </a:lnTo>
                <a:lnTo>
                  <a:pt x="424461" y="82450"/>
                </a:lnTo>
                <a:lnTo>
                  <a:pt x="432349" y="81557"/>
                </a:lnTo>
                <a:lnTo>
                  <a:pt x="440485" y="81557"/>
                </a:lnTo>
                <a:lnTo>
                  <a:pt x="480653" y="91380"/>
                </a:lnTo>
                <a:close/>
              </a:path>
              <a:path w="1840230" h="294005">
                <a:moveTo>
                  <a:pt x="397325" y="288427"/>
                </a:moveTo>
                <a:lnTo>
                  <a:pt x="360862" y="288427"/>
                </a:lnTo>
                <a:lnTo>
                  <a:pt x="360862" y="84831"/>
                </a:lnTo>
                <a:lnTo>
                  <a:pt x="394497" y="84831"/>
                </a:lnTo>
                <a:lnTo>
                  <a:pt x="397325" y="91380"/>
                </a:lnTo>
                <a:lnTo>
                  <a:pt x="480653" y="91380"/>
                </a:lnTo>
                <a:lnTo>
                  <a:pt x="504672" y="116978"/>
                </a:lnTo>
                <a:lnTo>
                  <a:pt x="432746" y="116978"/>
                </a:lnTo>
                <a:lnTo>
                  <a:pt x="423500" y="117536"/>
                </a:lnTo>
                <a:lnTo>
                  <a:pt x="414515" y="119210"/>
                </a:lnTo>
                <a:lnTo>
                  <a:pt x="405789" y="122001"/>
                </a:lnTo>
                <a:lnTo>
                  <a:pt x="397325" y="125908"/>
                </a:lnTo>
                <a:lnTo>
                  <a:pt x="397325" y="288427"/>
                </a:lnTo>
                <a:close/>
              </a:path>
              <a:path w="1840230" h="294005">
                <a:moveTo>
                  <a:pt x="510732" y="288427"/>
                </a:moveTo>
                <a:lnTo>
                  <a:pt x="473823" y="288427"/>
                </a:lnTo>
                <a:lnTo>
                  <a:pt x="473823" y="156417"/>
                </a:lnTo>
                <a:lnTo>
                  <a:pt x="473097" y="147264"/>
                </a:lnTo>
                <a:lnTo>
                  <a:pt x="441285" y="117601"/>
                </a:lnTo>
                <a:lnTo>
                  <a:pt x="432746" y="116978"/>
                </a:lnTo>
                <a:lnTo>
                  <a:pt x="504672" y="116978"/>
                </a:lnTo>
                <a:lnTo>
                  <a:pt x="505541" y="118652"/>
                </a:lnTo>
                <a:lnTo>
                  <a:pt x="508425" y="127396"/>
                </a:lnTo>
                <a:lnTo>
                  <a:pt x="510155" y="137107"/>
                </a:lnTo>
                <a:lnTo>
                  <a:pt x="510704" y="147264"/>
                </a:lnTo>
                <a:lnTo>
                  <a:pt x="510732" y="288427"/>
                </a:lnTo>
                <a:close/>
              </a:path>
              <a:path w="1840230" h="294005">
                <a:moveTo>
                  <a:pt x="634705" y="292446"/>
                </a:moveTo>
                <a:lnTo>
                  <a:pt x="586931" y="283051"/>
                </a:lnTo>
                <a:lnTo>
                  <a:pt x="558576" y="253351"/>
                </a:lnTo>
                <a:lnTo>
                  <a:pt x="552551" y="215353"/>
                </a:lnTo>
                <a:lnTo>
                  <a:pt x="552551" y="163263"/>
                </a:lnTo>
                <a:lnTo>
                  <a:pt x="564439" y="113871"/>
                </a:lnTo>
                <a:lnTo>
                  <a:pt x="597870" y="86506"/>
                </a:lnTo>
                <a:lnTo>
                  <a:pt x="628156" y="81259"/>
                </a:lnTo>
                <a:lnTo>
                  <a:pt x="641495" y="82069"/>
                </a:lnTo>
                <a:lnTo>
                  <a:pt x="655020" y="84496"/>
                </a:lnTo>
                <a:lnTo>
                  <a:pt x="668731" y="88543"/>
                </a:lnTo>
                <a:lnTo>
                  <a:pt x="682627" y="94207"/>
                </a:lnTo>
                <a:lnTo>
                  <a:pt x="675183" y="116978"/>
                </a:lnTo>
                <a:lnTo>
                  <a:pt x="634705" y="116978"/>
                </a:lnTo>
                <a:lnTo>
                  <a:pt x="624706" y="117704"/>
                </a:lnTo>
                <a:lnTo>
                  <a:pt x="592586" y="142465"/>
                </a:lnTo>
                <a:lnTo>
                  <a:pt x="589610" y="160882"/>
                </a:lnTo>
                <a:lnTo>
                  <a:pt x="589610" y="219818"/>
                </a:lnTo>
                <a:lnTo>
                  <a:pt x="618222" y="254160"/>
                </a:lnTo>
                <a:lnTo>
                  <a:pt x="637085" y="256281"/>
                </a:lnTo>
                <a:lnTo>
                  <a:pt x="675138" y="256281"/>
                </a:lnTo>
                <a:lnTo>
                  <a:pt x="683371" y="286046"/>
                </a:lnTo>
                <a:lnTo>
                  <a:pt x="670898" y="288846"/>
                </a:lnTo>
                <a:lnTo>
                  <a:pt x="658629" y="290846"/>
                </a:lnTo>
                <a:lnTo>
                  <a:pt x="646565" y="292046"/>
                </a:lnTo>
                <a:lnTo>
                  <a:pt x="634705" y="292446"/>
                </a:lnTo>
                <a:close/>
              </a:path>
              <a:path w="1840230" h="294005">
                <a:moveTo>
                  <a:pt x="672507" y="125164"/>
                </a:moveTo>
                <a:lnTo>
                  <a:pt x="662666" y="121582"/>
                </a:lnTo>
                <a:lnTo>
                  <a:pt x="653085" y="119024"/>
                </a:lnTo>
                <a:lnTo>
                  <a:pt x="643765" y="117490"/>
                </a:lnTo>
                <a:lnTo>
                  <a:pt x="634705" y="116978"/>
                </a:lnTo>
                <a:lnTo>
                  <a:pt x="675183" y="116978"/>
                </a:lnTo>
                <a:lnTo>
                  <a:pt x="672507" y="125164"/>
                </a:lnTo>
                <a:close/>
              </a:path>
              <a:path w="1840230" h="294005">
                <a:moveTo>
                  <a:pt x="675138" y="256281"/>
                </a:moveTo>
                <a:lnTo>
                  <a:pt x="637085" y="256281"/>
                </a:lnTo>
                <a:lnTo>
                  <a:pt x="646239" y="255955"/>
                </a:lnTo>
                <a:lnTo>
                  <a:pt x="655392" y="254979"/>
                </a:lnTo>
                <a:lnTo>
                  <a:pt x="664544" y="253351"/>
                </a:lnTo>
                <a:lnTo>
                  <a:pt x="673698" y="251072"/>
                </a:lnTo>
                <a:lnTo>
                  <a:pt x="675138" y="256281"/>
                </a:lnTo>
                <a:close/>
              </a:path>
              <a:path w="1840230" h="294005">
                <a:moveTo>
                  <a:pt x="773202" y="293339"/>
                </a:moveTo>
                <a:lnTo>
                  <a:pt x="735056" y="284968"/>
                </a:lnTo>
                <a:lnTo>
                  <a:pt x="708964" y="247844"/>
                </a:lnTo>
                <a:lnTo>
                  <a:pt x="707867" y="233957"/>
                </a:lnTo>
                <a:lnTo>
                  <a:pt x="707976" y="149422"/>
                </a:lnTo>
                <a:lnTo>
                  <a:pt x="719336" y="109574"/>
                </a:lnTo>
                <a:lnTo>
                  <a:pt x="752106" y="85836"/>
                </a:lnTo>
                <a:lnTo>
                  <a:pt x="782579" y="81259"/>
                </a:lnTo>
                <a:lnTo>
                  <a:pt x="798513" y="82403"/>
                </a:lnTo>
                <a:lnTo>
                  <a:pt x="835115" y="99416"/>
                </a:lnTo>
                <a:lnTo>
                  <a:pt x="847061" y="116532"/>
                </a:lnTo>
                <a:lnTo>
                  <a:pt x="782132" y="116532"/>
                </a:lnTo>
                <a:lnTo>
                  <a:pt x="773900" y="117136"/>
                </a:lnTo>
                <a:lnTo>
                  <a:pt x="745827" y="143758"/>
                </a:lnTo>
                <a:lnTo>
                  <a:pt x="745223" y="179486"/>
                </a:lnTo>
                <a:lnTo>
                  <a:pt x="854014" y="179486"/>
                </a:lnTo>
                <a:lnTo>
                  <a:pt x="854014" y="207912"/>
                </a:lnTo>
                <a:lnTo>
                  <a:pt x="745223" y="214014"/>
                </a:lnTo>
                <a:lnTo>
                  <a:pt x="745223" y="239364"/>
                </a:lnTo>
                <a:lnTo>
                  <a:pt x="748000" y="246607"/>
                </a:lnTo>
                <a:lnTo>
                  <a:pt x="753557" y="251667"/>
                </a:lnTo>
                <a:lnTo>
                  <a:pt x="759113" y="256628"/>
                </a:lnTo>
                <a:lnTo>
                  <a:pt x="766901" y="259109"/>
                </a:lnTo>
                <a:lnTo>
                  <a:pt x="837240" y="259109"/>
                </a:lnTo>
                <a:lnTo>
                  <a:pt x="843899" y="274140"/>
                </a:lnTo>
                <a:lnTo>
                  <a:pt x="801247" y="290576"/>
                </a:lnTo>
                <a:lnTo>
                  <a:pt x="782569" y="293032"/>
                </a:lnTo>
                <a:lnTo>
                  <a:pt x="773202" y="293339"/>
                </a:lnTo>
                <a:close/>
              </a:path>
              <a:path w="1840230" h="294005">
                <a:moveTo>
                  <a:pt x="854014" y="179486"/>
                </a:moveTo>
                <a:lnTo>
                  <a:pt x="745223" y="179486"/>
                </a:lnTo>
                <a:lnTo>
                  <a:pt x="816660" y="175467"/>
                </a:lnTo>
                <a:lnTo>
                  <a:pt x="816660" y="149125"/>
                </a:lnTo>
                <a:lnTo>
                  <a:pt x="791062" y="116532"/>
                </a:lnTo>
                <a:lnTo>
                  <a:pt x="847061" y="116532"/>
                </a:lnTo>
                <a:lnTo>
                  <a:pt x="849291" y="120922"/>
                </a:lnTo>
                <a:lnTo>
                  <a:pt x="852833" y="134298"/>
                </a:lnTo>
                <a:lnTo>
                  <a:pt x="853991" y="149125"/>
                </a:lnTo>
                <a:lnTo>
                  <a:pt x="854014" y="179486"/>
                </a:lnTo>
                <a:close/>
              </a:path>
              <a:path w="1840230" h="294005">
                <a:moveTo>
                  <a:pt x="837240" y="259109"/>
                </a:moveTo>
                <a:lnTo>
                  <a:pt x="776923" y="259109"/>
                </a:lnTo>
                <a:lnTo>
                  <a:pt x="788615" y="258095"/>
                </a:lnTo>
                <a:lnTo>
                  <a:pt x="801368" y="255053"/>
                </a:lnTo>
                <a:lnTo>
                  <a:pt x="815181" y="249984"/>
                </a:lnTo>
                <a:lnTo>
                  <a:pt x="830054" y="242886"/>
                </a:lnTo>
                <a:lnTo>
                  <a:pt x="837240" y="259109"/>
                </a:lnTo>
                <a:close/>
              </a:path>
              <a:path w="1840230" h="294005">
                <a:moveTo>
                  <a:pt x="938520" y="288427"/>
                </a:moveTo>
                <a:lnTo>
                  <a:pt x="901610" y="288427"/>
                </a:lnTo>
                <a:lnTo>
                  <a:pt x="901610" y="4018"/>
                </a:lnTo>
                <a:lnTo>
                  <a:pt x="938520" y="4018"/>
                </a:lnTo>
                <a:lnTo>
                  <a:pt x="938520" y="288427"/>
                </a:lnTo>
                <a:close/>
              </a:path>
              <a:path w="1840230" h="294005">
                <a:moveTo>
                  <a:pt x="1039694" y="288427"/>
                </a:moveTo>
                <a:lnTo>
                  <a:pt x="1002785" y="288427"/>
                </a:lnTo>
                <a:lnTo>
                  <a:pt x="1002785" y="4018"/>
                </a:lnTo>
                <a:lnTo>
                  <a:pt x="1039694" y="4018"/>
                </a:lnTo>
                <a:lnTo>
                  <a:pt x="1039694" y="288427"/>
                </a:lnTo>
                <a:close/>
              </a:path>
              <a:path w="1840230" h="294005">
                <a:moveTo>
                  <a:pt x="1236768" y="141683"/>
                </a:moveTo>
                <a:lnTo>
                  <a:pt x="1201104" y="141683"/>
                </a:lnTo>
                <a:lnTo>
                  <a:pt x="1200285" y="133730"/>
                </a:lnTo>
                <a:lnTo>
                  <a:pt x="1197828" y="126838"/>
                </a:lnTo>
                <a:lnTo>
                  <a:pt x="1162136" y="108141"/>
                </a:lnTo>
                <a:lnTo>
                  <a:pt x="1150651" y="107602"/>
                </a:lnTo>
                <a:lnTo>
                  <a:pt x="1153479" y="81557"/>
                </a:lnTo>
                <a:lnTo>
                  <a:pt x="1200412" y="88589"/>
                </a:lnTo>
                <a:lnTo>
                  <a:pt x="1230707" y="115267"/>
                </a:lnTo>
                <a:lnTo>
                  <a:pt x="1235583" y="132624"/>
                </a:lnTo>
                <a:lnTo>
                  <a:pt x="1236768" y="141683"/>
                </a:lnTo>
                <a:close/>
              </a:path>
              <a:path w="1840230" h="294005">
                <a:moveTo>
                  <a:pt x="1174606" y="292893"/>
                </a:moveTo>
                <a:lnTo>
                  <a:pt x="1136358" y="288949"/>
                </a:lnTo>
                <a:lnTo>
                  <a:pt x="1095739" y="267564"/>
                </a:lnTo>
                <a:lnTo>
                  <a:pt x="1081594" y="219818"/>
                </a:lnTo>
                <a:lnTo>
                  <a:pt x="1081594" y="186034"/>
                </a:lnTo>
                <a:lnTo>
                  <a:pt x="1097330" y="140577"/>
                </a:lnTo>
                <a:lnTo>
                  <a:pt x="1141268" y="125461"/>
                </a:lnTo>
                <a:lnTo>
                  <a:pt x="1149464" y="125768"/>
                </a:lnTo>
                <a:lnTo>
                  <a:pt x="1189231" y="135656"/>
                </a:lnTo>
                <a:lnTo>
                  <a:pt x="1201104" y="141683"/>
                </a:lnTo>
                <a:lnTo>
                  <a:pt x="1236768" y="141683"/>
                </a:lnTo>
                <a:lnTo>
                  <a:pt x="1236934" y="142948"/>
                </a:lnTo>
                <a:lnTo>
                  <a:pt x="1237744" y="154501"/>
                </a:lnTo>
                <a:lnTo>
                  <a:pt x="1237919" y="162817"/>
                </a:lnTo>
                <a:lnTo>
                  <a:pt x="1147374" y="162817"/>
                </a:lnTo>
                <a:lnTo>
                  <a:pt x="1134742" y="164519"/>
                </a:lnTo>
                <a:lnTo>
                  <a:pt x="1125720" y="169626"/>
                </a:lnTo>
                <a:lnTo>
                  <a:pt x="1120308" y="178137"/>
                </a:lnTo>
                <a:lnTo>
                  <a:pt x="1118504" y="190052"/>
                </a:lnTo>
                <a:lnTo>
                  <a:pt x="1118504" y="216990"/>
                </a:lnTo>
                <a:lnTo>
                  <a:pt x="1121861" y="235287"/>
                </a:lnTo>
                <a:lnTo>
                  <a:pt x="1131934" y="248356"/>
                </a:lnTo>
                <a:lnTo>
                  <a:pt x="1148722" y="256197"/>
                </a:lnTo>
                <a:lnTo>
                  <a:pt x="1172225" y="258811"/>
                </a:lnTo>
                <a:lnTo>
                  <a:pt x="1238014" y="258811"/>
                </a:lnTo>
                <a:lnTo>
                  <a:pt x="1238014" y="288427"/>
                </a:lnTo>
                <a:lnTo>
                  <a:pt x="1217586" y="290381"/>
                </a:lnTo>
                <a:lnTo>
                  <a:pt x="1200209" y="291776"/>
                </a:lnTo>
                <a:lnTo>
                  <a:pt x="1185882" y="292614"/>
                </a:lnTo>
                <a:lnTo>
                  <a:pt x="1174606" y="292893"/>
                </a:lnTo>
                <a:close/>
              </a:path>
              <a:path w="1840230" h="294005">
                <a:moveTo>
                  <a:pt x="1238014" y="258811"/>
                </a:moveTo>
                <a:lnTo>
                  <a:pt x="1172225" y="258811"/>
                </a:lnTo>
                <a:lnTo>
                  <a:pt x="1178888" y="258653"/>
                </a:lnTo>
                <a:lnTo>
                  <a:pt x="1185922" y="258178"/>
                </a:lnTo>
                <a:lnTo>
                  <a:pt x="1193326" y="257388"/>
                </a:lnTo>
                <a:lnTo>
                  <a:pt x="1201104" y="256281"/>
                </a:lnTo>
                <a:lnTo>
                  <a:pt x="1201104" y="178742"/>
                </a:lnTo>
                <a:lnTo>
                  <a:pt x="1160955" y="164045"/>
                </a:lnTo>
                <a:lnTo>
                  <a:pt x="1147374" y="162817"/>
                </a:lnTo>
                <a:lnTo>
                  <a:pt x="1237919" y="162817"/>
                </a:lnTo>
                <a:lnTo>
                  <a:pt x="1238014" y="258811"/>
                </a:lnTo>
                <a:close/>
              </a:path>
              <a:path w="1840230" h="294005">
                <a:moveTo>
                  <a:pt x="1327348" y="293637"/>
                </a:moveTo>
                <a:lnTo>
                  <a:pt x="1284629" y="275926"/>
                </a:lnTo>
                <a:lnTo>
                  <a:pt x="1272132" y="234850"/>
                </a:lnTo>
                <a:lnTo>
                  <a:pt x="1272132" y="4018"/>
                </a:lnTo>
                <a:lnTo>
                  <a:pt x="1309489" y="4018"/>
                </a:lnTo>
                <a:lnTo>
                  <a:pt x="1309489" y="84831"/>
                </a:lnTo>
                <a:lnTo>
                  <a:pt x="1351751" y="84831"/>
                </a:lnTo>
                <a:lnTo>
                  <a:pt x="1342084" y="119806"/>
                </a:lnTo>
                <a:lnTo>
                  <a:pt x="1309489" y="119806"/>
                </a:lnTo>
                <a:lnTo>
                  <a:pt x="1309489" y="244275"/>
                </a:lnTo>
                <a:lnTo>
                  <a:pt x="1338359" y="264466"/>
                </a:lnTo>
                <a:lnTo>
                  <a:pt x="1327348" y="293637"/>
                </a:lnTo>
                <a:close/>
              </a:path>
              <a:path w="1840230" h="294005">
                <a:moveTo>
                  <a:pt x="1418674" y="40629"/>
                </a:moveTo>
                <a:lnTo>
                  <a:pt x="1408158" y="40629"/>
                </a:lnTo>
                <a:lnTo>
                  <a:pt x="1403348" y="38546"/>
                </a:lnTo>
                <a:lnTo>
                  <a:pt x="1399081" y="34379"/>
                </a:lnTo>
                <a:lnTo>
                  <a:pt x="1394909" y="30112"/>
                </a:lnTo>
                <a:lnTo>
                  <a:pt x="1392833" y="25250"/>
                </a:lnTo>
                <a:lnTo>
                  <a:pt x="1392833" y="14734"/>
                </a:lnTo>
                <a:lnTo>
                  <a:pt x="1394909" y="10169"/>
                </a:lnTo>
                <a:lnTo>
                  <a:pt x="1399081" y="6101"/>
                </a:lnTo>
                <a:lnTo>
                  <a:pt x="1403348" y="2033"/>
                </a:lnTo>
                <a:lnTo>
                  <a:pt x="1408158" y="0"/>
                </a:lnTo>
                <a:lnTo>
                  <a:pt x="1418969" y="0"/>
                </a:lnTo>
                <a:lnTo>
                  <a:pt x="1423637" y="1984"/>
                </a:lnTo>
                <a:lnTo>
                  <a:pt x="1427504" y="5953"/>
                </a:lnTo>
                <a:lnTo>
                  <a:pt x="1431476" y="9822"/>
                </a:lnTo>
                <a:lnTo>
                  <a:pt x="1433457" y="14436"/>
                </a:lnTo>
                <a:lnTo>
                  <a:pt x="1433457" y="25250"/>
                </a:lnTo>
                <a:lnTo>
                  <a:pt x="1431428" y="30112"/>
                </a:lnTo>
                <a:lnTo>
                  <a:pt x="1427361" y="34379"/>
                </a:lnTo>
                <a:lnTo>
                  <a:pt x="1423284" y="38546"/>
                </a:lnTo>
                <a:lnTo>
                  <a:pt x="1418674" y="40629"/>
                </a:lnTo>
                <a:close/>
              </a:path>
              <a:path w="1840230" h="294005">
                <a:moveTo>
                  <a:pt x="1431076" y="288427"/>
                </a:moveTo>
                <a:lnTo>
                  <a:pt x="1394023" y="288427"/>
                </a:lnTo>
                <a:lnTo>
                  <a:pt x="1394023" y="84831"/>
                </a:lnTo>
                <a:lnTo>
                  <a:pt x="1431076" y="84831"/>
                </a:lnTo>
                <a:lnTo>
                  <a:pt x="1431076" y="288427"/>
                </a:lnTo>
                <a:close/>
              </a:path>
              <a:path w="1840230" h="294005">
                <a:moveTo>
                  <a:pt x="1573998" y="292446"/>
                </a:moveTo>
                <a:lnTo>
                  <a:pt x="1527680" y="279805"/>
                </a:lnTo>
                <a:lnTo>
                  <a:pt x="1502455" y="244598"/>
                </a:lnTo>
                <a:lnTo>
                  <a:pt x="1497655" y="213716"/>
                </a:lnTo>
                <a:lnTo>
                  <a:pt x="1497655" y="159989"/>
                </a:lnTo>
                <a:lnTo>
                  <a:pt x="1508702" y="112299"/>
                </a:lnTo>
                <a:lnTo>
                  <a:pt x="1541371" y="85501"/>
                </a:lnTo>
                <a:lnTo>
                  <a:pt x="1573998" y="80366"/>
                </a:lnTo>
                <a:lnTo>
                  <a:pt x="1590736" y="81706"/>
                </a:lnTo>
                <a:lnTo>
                  <a:pt x="1629214" y="101798"/>
                </a:lnTo>
                <a:lnTo>
                  <a:pt x="1639576" y="116978"/>
                </a:lnTo>
                <a:lnTo>
                  <a:pt x="1573998" y="116978"/>
                </a:lnTo>
                <a:lnTo>
                  <a:pt x="1565695" y="117592"/>
                </a:lnTo>
                <a:lnTo>
                  <a:pt x="1535252" y="149097"/>
                </a:lnTo>
                <a:lnTo>
                  <a:pt x="1534564" y="159989"/>
                </a:lnTo>
                <a:lnTo>
                  <a:pt x="1534564" y="217734"/>
                </a:lnTo>
                <a:lnTo>
                  <a:pt x="1558190" y="254234"/>
                </a:lnTo>
                <a:lnTo>
                  <a:pt x="1573998" y="256727"/>
                </a:lnTo>
                <a:lnTo>
                  <a:pt x="1639268" y="256727"/>
                </a:lnTo>
                <a:lnTo>
                  <a:pt x="1638611" y="258225"/>
                </a:lnTo>
                <a:lnTo>
                  <a:pt x="1630405" y="270122"/>
                </a:lnTo>
                <a:lnTo>
                  <a:pt x="1619904" y="279889"/>
                </a:lnTo>
                <a:lnTo>
                  <a:pt x="1607002" y="286865"/>
                </a:lnTo>
                <a:lnTo>
                  <a:pt x="1591700" y="291051"/>
                </a:lnTo>
                <a:lnTo>
                  <a:pt x="1573998" y="292446"/>
                </a:lnTo>
                <a:close/>
              </a:path>
              <a:path w="1840230" h="294005">
                <a:moveTo>
                  <a:pt x="1639268" y="256727"/>
                </a:moveTo>
                <a:lnTo>
                  <a:pt x="1573998" y="256727"/>
                </a:lnTo>
                <a:lnTo>
                  <a:pt x="1582346" y="256095"/>
                </a:lnTo>
                <a:lnTo>
                  <a:pt x="1589816" y="254197"/>
                </a:lnTo>
                <a:lnTo>
                  <a:pt x="1612698" y="217734"/>
                </a:lnTo>
                <a:lnTo>
                  <a:pt x="1612698" y="159989"/>
                </a:lnTo>
                <a:lnTo>
                  <a:pt x="1610280" y="141172"/>
                </a:lnTo>
                <a:lnTo>
                  <a:pt x="1603024" y="127731"/>
                </a:lnTo>
                <a:lnTo>
                  <a:pt x="1590930" y="119666"/>
                </a:lnTo>
                <a:lnTo>
                  <a:pt x="1573998" y="116978"/>
                </a:lnTo>
                <a:lnTo>
                  <a:pt x="1639576" y="116978"/>
                </a:lnTo>
                <a:lnTo>
                  <a:pt x="1644173" y="126987"/>
                </a:lnTo>
                <a:lnTo>
                  <a:pt x="1647913" y="142511"/>
                </a:lnTo>
                <a:lnTo>
                  <a:pt x="1649160" y="159989"/>
                </a:lnTo>
                <a:lnTo>
                  <a:pt x="1649160" y="213716"/>
                </a:lnTo>
                <a:lnTo>
                  <a:pt x="1647988" y="230022"/>
                </a:lnTo>
                <a:lnTo>
                  <a:pt x="1644472" y="244858"/>
                </a:lnTo>
                <a:lnTo>
                  <a:pt x="1639268" y="256727"/>
                </a:lnTo>
                <a:close/>
              </a:path>
              <a:path w="1840230" h="294005">
                <a:moveTo>
                  <a:pt x="1810065" y="91380"/>
                </a:moveTo>
                <a:lnTo>
                  <a:pt x="1726731" y="91380"/>
                </a:lnTo>
                <a:lnTo>
                  <a:pt x="1732189" y="88403"/>
                </a:lnTo>
                <a:lnTo>
                  <a:pt x="1738694" y="86022"/>
                </a:lnTo>
                <a:lnTo>
                  <a:pt x="1753868" y="82450"/>
                </a:lnTo>
                <a:lnTo>
                  <a:pt x="1761754" y="81557"/>
                </a:lnTo>
                <a:lnTo>
                  <a:pt x="1769898" y="81557"/>
                </a:lnTo>
                <a:lnTo>
                  <a:pt x="1810065" y="91380"/>
                </a:lnTo>
                <a:close/>
              </a:path>
              <a:path w="1840230" h="294005">
                <a:moveTo>
                  <a:pt x="1726731" y="288427"/>
                </a:moveTo>
                <a:lnTo>
                  <a:pt x="1690269" y="288427"/>
                </a:lnTo>
                <a:lnTo>
                  <a:pt x="1690269" y="84831"/>
                </a:lnTo>
                <a:lnTo>
                  <a:pt x="1723912" y="84831"/>
                </a:lnTo>
                <a:lnTo>
                  <a:pt x="1726731" y="91380"/>
                </a:lnTo>
                <a:lnTo>
                  <a:pt x="1810065" y="91380"/>
                </a:lnTo>
                <a:lnTo>
                  <a:pt x="1834084" y="116978"/>
                </a:lnTo>
                <a:lnTo>
                  <a:pt x="1762154" y="116978"/>
                </a:lnTo>
                <a:lnTo>
                  <a:pt x="1752911" y="117536"/>
                </a:lnTo>
                <a:lnTo>
                  <a:pt x="1743925" y="119210"/>
                </a:lnTo>
                <a:lnTo>
                  <a:pt x="1735198" y="122001"/>
                </a:lnTo>
                <a:lnTo>
                  <a:pt x="1726731" y="125908"/>
                </a:lnTo>
                <a:lnTo>
                  <a:pt x="1726731" y="288427"/>
                </a:lnTo>
                <a:close/>
              </a:path>
              <a:path w="1840230" h="294005">
                <a:moveTo>
                  <a:pt x="1840145" y="288427"/>
                </a:moveTo>
                <a:lnTo>
                  <a:pt x="1803236" y="288427"/>
                </a:lnTo>
                <a:lnTo>
                  <a:pt x="1803236" y="156417"/>
                </a:lnTo>
                <a:lnTo>
                  <a:pt x="1802509" y="147264"/>
                </a:lnTo>
                <a:lnTo>
                  <a:pt x="1770693" y="117601"/>
                </a:lnTo>
                <a:lnTo>
                  <a:pt x="1762154" y="116978"/>
                </a:lnTo>
                <a:lnTo>
                  <a:pt x="1834084" y="116978"/>
                </a:lnTo>
                <a:lnTo>
                  <a:pt x="1834953" y="118652"/>
                </a:lnTo>
                <a:lnTo>
                  <a:pt x="1837837" y="127396"/>
                </a:lnTo>
                <a:lnTo>
                  <a:pt x="1839568" y="137107"/>
                </a:lnTo>
                <a:lnTo>
                  <a:pt x="1840117" y="147264"/>
                </a:lnTo>
                <a:lnTo>
                  <a:pt x="1840145" y="288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072" y="2986459"/>
            <a:ext cx="1388110" cy="374650"/>
          </a:xfrm>
          <a:custGeom>
            <a:avLst/>
            <a:gdLst/>
            <a:ahLst/>
            <a:cxnLst/>
            <a:rect l="l" t="t" r="r" b="b"/>
            <a:pathLst>
              <a:path w="1388110" h="374650">
                <a:moveTo>
                  <a:pt x="62954" y="288874"/>
                </a:moveTo>
                <a:lnTo>
                  <a:pt x="25598" y="288874"/>
                </a:lnTo>
                <a:lnTo>
                  <a:pt x="25598" y="40183"/>
                </a:lnTo>
                <a:lnTo>
                  <a:pt x="0" y="39439"/>
                </a:lnTo>
                <a:lnTo>
                  <a:pt x="0" y="4465"/>
                </a:lnTo>
                <a:lnTo>
                  <a:pt x="62954" y="4465"/>
                </a:lnTo>
                <a:lnTo>
                  <a:pt x="62954" y="288874"/>
                </a:lnTo>
                <a:close/>
              </a:path>
              <a:path w="1388110" h="374650">
                <a:moveTo>
                  <a:pt x="240502" y="91826"/>
                </a:moveTo>
                <a:lnTo>
                  <a:pt x="157173" y="91826"/>
                </a:lnTo>
                <a:lnTo>
                  <a:pt x="162631" y="88849"/>
                </a:lnTo>
                <a:lnTo>
                  <a:pt x="169129" y="86468"/>
                </a:lnTo>
                <a:lnTo>
                  <a:pt x="184310" y="82896"/>
                </a:lnTo>
                <a:lnTo>
                  <a:pt x="192197" y="82004"/>
                </a:lnTo>
                <a:lnTo>
                  <a:pt x="200334" y="82004"/>
                </a:lnTo>
                <a:lnTo>
                  <a:pt x="240502" y="91826"/>
                </a:lnTo>
                <a:close/>
              </a:path>
              <a:path w="1388110" h="374650">
                <a:moveTo>
                  <a:pt x="157173" y="288874"/>
                </a:moveTo>
                <a:lnTo>
                  <a:pt x="120711" y="288874"/>
                </a:lnTo>
                <a:lnTo>
                  <a:pt x="120711" y="85278"/>
                </a:lnTo>
                <a:lnTo>
                  <a:pt x="154346" y="85278"/>
                </a:lnTo>
                <a:lnTo>
                  <a:pt x="157173" y="91826"/>
                </a:lnTo>
                <a:lnTo>
                  <a:pt x="240502" y="91826"/>
                </a:lnTo>
                <a:lnTo>
                  <a:pt x="264521" y="117424"/>
                </a:lnTo>
                <a:lnTo>
                  <a:pt x="192595" y="117424"/>
                </a:lnTo>
                <a:lnTo>
                  <a:pt x="183349" y="117983"/>
                </a:lnTo>
                <a:lnTo>
                  <a:pt x="174363" y="119657"/>
                </a:lnTo>
                <a:lnTo>
                  <a:pt x="165638" y="122447"/>
                </a:lnTo>
                <a:lnTo>
                  <a:pt x="157173" y="126354"/>
                </a:lnTo>
                <a:lnTo>
                  <a:pt x="157173" y="288874"/>
                </a:lnTo>
                <a:close/>
              </a:path>
              <a:path w="1388110" h="374650">
                <a:moveTo>
                  <a:pt x="270580" y="288874"/>
                </a:moveTo>
                <a:lnTo>
                  <a:pt x="233671" y="288874"/>
                </a:lnTo>
                <a:lnTo>
                  <a:pt x="233671" y="156865"/>
                </a:lnTo>
                <a:lnTo>
                  <a:pt x="232945" y="147711"/>
                </a:lnTo>
                <a:lnTo>
                  <a:pt x="201134" y="118048"/>
                </a:lnTo>
                <a:lnTo>
                  <a:pt x="192595" y="117424"/>
                </a:lnTo>
                <a:lnTo>
                  <a:pt x="264521" y="117424"/>
                </a:lnTo>
                <a:lnTo>
                  <a:pt x="265390" y="119099"/>
                </a:lnTo>
                <a:lnTo>
                  <a:pt x="268274" y="127842"/>
                </a:lnTo>
                <a:lnTo>
                  <a:pt x="270004" y="137554"/>
                </a:lnTo>
                <a:lnTo>
                  <a:pt x="270552" y="147711"/>
                </a:lnTo>
                <a:lnTo>
                  <a:pt x="270580" y="288874"/>
                </a:lnTo>
                <a:close/>
              </a:path>
              <a:path w="1388110" h="374650">
                <a:moveTo>
                  <a:pt x="449584" y="260449"/>
                </a:moveTo>
                <a:lnTo>
                  <a:pt x="382275" y="260449"/>
                </a:lnTo>
                <a:lnTo>
                  <a:pt x="389475" y="259983"/>
                </a:lnTo>
                <a:lnTo>
                  <a:pt x="396042" y="258588"/>
                </a:lnTo>
                <a:lnTo>
                  <a:pt x="417226" y="224088"/>
                </a:lnTo>
                <a:lnTo>
                  <a:pt x="413628" y="216941"/>
                </a:lnTo>
                <a:lnTo>
                  <a:pt x="373792" y="197494"/>
                </a:lnTo>
                <a:lnTo>
                  <a:pt x="365049" y="194471"/>
                </a:lnTo>
                <a:lnTo>
                  <a:pt x="357124" y="191504"/>
                </a:lnTo>
                <a:lnTo>
                  <a:pt x="322744" y="169068"/>
                </a:lnTo>
                <a:lnTo>
                  <a:pt x="311941" y="133598"/>
                </a:lnTo>
                <a:lnTo>
                  <a:pt x="312810" y="126764"/>
                </a:lnTo>
                <a:lnTo>
                  <a:pt x="340306" y="89594"/>
                </a:lnTo>
                <a:lnTo>
                  <a:pt x="381531" y="80515"/>
                </a:lnTo>
                <a:lnTo>
                  <a:pt x="390164" y="80515"/>
                </a:lnTo>
                <a:lnTo>
                  <a:pt x="397803" y="81409"/>
                </a:lnTo>
                <a:lnTo>
                  <a:pt x="404451" y="83194"/>
                </a:lnTo>
                <a:lnTo>
                  <a:pt x="411099" y="84881"/>
                </a:lnTo>
                <a:lnTo>
                  <a:pt x="416307" y="86667"/>
                </a:lnTo>
                <a:lnTo>
                  <a:pt x="423848" y="90437"/>
                </a:lnTo>
                <a:lnTo>
                  <a:pt x="426180" y="91677"/>
                </a:lnTo>
                <a:lnTo>
                  <a:pt x="427073" y="92273"/>
                </a:lnTo>
                <a:lnTo>
                  <a:pt x="419304" y="115788"/>
                </a:lnTo>
                <a:lnTo>
                  <a:pt x="381531" y="115788"/>
                </a:lnTo>
                <a:lnTo>
                  <a:pt x="373420" y="116235"/>
                </a:lnTo>
                <a:lnTo>
                  <a:pt x="350674" y="133598"/>
                </a:lnTo>
                <a:lnTo>
                  <a:pt x="351468" y="140642"/>
                </a:lnTo>
                <a:lnTo>
                  <a:pt x="388824" y="165347"/>
                </a:lnTo>
                <a:lnTo>
                  <a:pt x="398711" y="168984"/>
                </a:lnTo>
                <a:lnTo>
                  <a:pt x="435370" y="188453"/>
                </a:lnTo>
                <a:lnTo>
                  <a:pt x="455185" y="224135"/>
                </a:lnTo>
                <a:lnTo>
                  <a:pt x="455797" y="233957"/>
                </a:lnTo>
                <a:lnTo>
                  <a:pt x="454643" y="246263"/>
                </a:lnTo>
                <a:lnTo>
                  <a:pt x="451183" y="257583"/>
                </a:lnTo>
                <a:lnTo>
                  <a:pt x="449584" y="260449"/>
                </a:lnTo>
                <a:close/>
              </a:path>
              <a:path w="1388110" h="374650">
                <a:moveTo>
                  <a:pt x="416059" y="125610"/>
                </a:moveTo>
                <a:lnTo>
                  <a:pt x="388278" y="115788"/>
                </a:lnTo>
                <a:lnTo>
                  <a:pt x="419304" y="115788"/>
                </a:lnTo>
                <a:lnTo>
                  <a:pt x="416059" y="125610"/>
                </a:lnTo>
                <a:close/>
              </a:path>
              <a:path w="1388110" h="374650">
                <a:moveTo>
                  <a:pt x="382275" y="294977"/>
                </a:moveTo>
                <a:lnTo>
                  <a:pt x="342241" y="287088"/>
                </a:lnTo>
                <a:lnTo>
                  <a:pt x="312810" y="259444"/>
                </a:lnTo>
                <a:lnTo>
                  <a:pt x="307117" y="237232"/>
                </a:lnTo>
                <a:lnTo>
                  <a:pt x="343729" y="234404"/>
                </a:lnTo>
                <a:lnTo>
                  <a:pt x="344225" y="241745"/>
                </a:lnTo>
                <a:lnTo>
                  <a:pt x="347996" y="247947"/>
                </a:lnTo>
                <a:lnTo>
                  <a:pt x="382275" y="260449"/>
                </a:lnTo>
                <a:lnTo>
                  <a:pt x="449584" y="260449"/>
                </a:lnTo>
                <a:lnTo>
                  <a:pt x="445416" y="267918"/>
                </a:lnTo>
                <a:lnTo>
                  <a:pt x="437342" y="277266"/>
                </a:lnTo>
                <a:lnTo>
                  <a:pt x="426980" y="285014"/>
                </a:lnTo>
                <a:lnTo>
                  <a:pt x="414348" y="290549"/>
                </a:lnTo>
                <a:lnTo>
                  <a:pt x="399446" y="293870"/>
                </a:lnTo>
                <a:lnTo>
                  <a:pt x="382275" y="294977"/>
                </a:lnTo>
                <a:close/>
              </a:path>
              <a:path w="1388110" h="374650">
                <a:moveTo>
                  <a:pt x="525194" y="41076"/>
                </a:moveTo>
                <a:lnTo>
                  <a:pt x="514677" y="41076"/>
                </a:lnTo>
                <a:lnTo>
                  <a:pt x="509865" y="38993"/>
                </a:lnTo>
                <a:lnTo>
                  <a:pt x="505598" y="34826"/>
                </a:lnTo>
                <a:lnTo>
                  <a:pt x="501431" y="30558"/>
                </a:lnTo>
                <a:lnTo>
                  <a:pt x="499348" y="25697"/>
                </a:lnTo>
                <a:lnTo>
                  <a:pt x="499348" y="15180"/>
                </a:lnTo>
                <a:lnTo>
                  <a:pt x="501431" y="10616"/>
                </a:lnTo>
                <a:lnTo>
                  <a:pt x="505598" y="6548"/>
                </a:lnTo>
                <a:lnTo>
                  <a:pt x="509865" y="2480"/>
                </a:lnTo>
                <a:lnTo>
                  <a:pt x="514677" y="446"/>
                </a:lnTo>
                <a:lnTo>
                  <a:pt x="525492" y="446"/>
                </a:lnTo>
                <a:lnTo>
                  <a:pt x="530155" y="2430"/>
                </a:lnTo>
                <a:lnTo>
                  <a:pt x="534024" y="6399"/>
                </a:lnTo>
                <a:lnTo>
                  <a:pt x="537993" y="10268"/>
                </a:lnTo>
                <a:lnTo>
                  <a:pt x="539977" y="14882"/>
                </a:lnTo>
                <a:lnTo>
                  <a:pt x="539977" y="25697"/>
                </a:lnTo>
                <a:lnTo>
                  <a:pt x="537944" y="30558"/>
                </a:lnTo>
                <a:lnTo>
                  <a:pt x="533876" y="34826"/>
                </a:lnTo>
                <a:lnTo>
                  <a:pt x="529808" y="38993"/>
                </a:lnTo>
                <a:lnTo>
                  <a:pt x="525194" y="41076"/>
                </a:lnTo>
                <a:close/>
              </a:path>
              <a:path w="1388110" h="374650">
                <a:moveTo>
                  <a:pt x="537596" y="288874"/>
                </a:moveTo>
                <a:lnTo>
                  <a:pt x="500538" y="288874"/>
                </a:lnTo>
                <a:lnTo>
                  <a:pt x="500538" y="85278"/>
                </a:lnTo>
                <a:lnTo>
                  <a:pt x="537596" y="85278"/>
                </a:lnTo>
                <a:lnTo>
                  <a:pt x="537596" y="288874"/>
                </a:lnTo>
                <a:close/>
              </a:path>
              <a:path w="1388110" h="374650">
                <a:moveTo>
                  <a:pt x="663109" y="293786"/>
                </a:moveTo>
                <a:lnTo>
                  <a:pt x="618404" y="282819"/>
                </a:lnTo>
                <a:lnTo>
                  <a:pt x="592490" y="250328"/>
                </a:lnTo>
                <a:lnTo>
                  <a:pt x="587504" y="217437"/>
                </a:lnTo>
                <a:lnTo>
                  <a:pt x="587504" y="156865"/>
                </a:lnTo>
                <a:lnTo>
                  <a:pt x="599224" y="112328"/>
                </a:lnTo>
                <a:lnTo>
                  <a:pt x="632934" y="86654"/>
                </a:lnTo>
                <a:lnTo>
                  <a:pt x="664746" y="81706"/>
                </a:lnTo>
                <a:lnTo>
                  <a:pt x="674172" y="81706"/>
                </a:lnTo>
                <a:lnTo>
                  <a:pt x="682406" y="83046"/>
                </a:lnTo>
                <a:lnTo>
                  <a:pt x="696496" y="88404"/>
                </a:lnTo>
                <a:lnTo>
                  <a:pt x="701506" y="91926"/>
                </a:lnTo>
                <a:lnTo>
                  <a:pt x="704482" y="96291"/>
                </a:lnTo>
                <a:lnTo>
                  <a:pt x="740648" y="96291"/>
                </a:lnTo>
                <a:lnTo>
                  <a:pt x="740648" y="117871"/>
                </a:lnTo>
                <a:lnTo>
                  <a:pt x="663109" y="117871"/>
                </a:lnTo>
                <a:lnTo>
                  <a:pt x="654458" y="118559"/>
                </a:lnTo>
                <a:lnTo>
                  <a:pt x="625046" y="149786"/>
                </a:lnTo>
                <a:lnTo>
                  <a:pt x="624466" y="158055"/>
                </a:lnTo>
                <a:lnTo>
                  <a:pt x="624516" y="216125"/>
                </a:lnTo>
                <a:lnTo>
                  <a:pt x="639389" y="251751"/>
                </a:lnTo>
                <a:lnTo>
                  <a:pt x="663109" y="258365"/>
                </a:lnTo>
                <a:lnTo>
                  <a:pt x="740648" y="258365"/>
                </a:lnTo>
                <a:lnTo>
                  <a:pt x="740648" y="277861"/>
                </a:lnTo>
                <a:lnTo>
                  <a:pt x="703738" y="277861"/>
                </a:lnTo>
                <a:lnTo>
                  <a:pt x="700762" y="282525"/>
                </a:lnTo>
                <a:lnTo>
                  <a:pt x="695801" y="286344"/>
                </a:lnTo>
                <a:lnTo>
                  <a:pt x="688856" y="289321"/>
                </a:lnTo>
                <a:lnTo>
                  <a:pt x="683396" y="291274"/>
                </a:lnTo>
                <a:lnTo>
                  <a:pt x="677284" y="292670"/>
                </a:lnTo>
                <a:lnTo>
                  <a:pt x="670522" y="293507"/>
                </a:lnTo>
                <a:lnTo>
                  <a:pt x="663109" y="293786"/>
                </a:lnTo>
                <a:close/>
              </a:path>
              <a:path w="1388110" h="374650">
                <a:moveTo>
                  <a:pt x="740648" y="96291"/>
                </a:moveTo>
                <a:lnTo>
                  <a:pt x="704482" y="96291"/>
                </a:lnTo>
                <a:lnTo>
                  <a:pt x="709394" y="85278"/>
                </a:lnTo>
                <a:lnTo>
                  <a:pt x="740648" y="85278"/>
                </a:lnTo>
                <a:lnTo>
                  <a:pt x="740648" y="96291"/>
                </a:lnTo>
                <a:close/>
              </a:path>
              <a:path w="1388110" h="374650">
                <a:moveTo>
                  <a:pt x="740648" y="258365"/>
                </a:moveTo>
                <a:lnTo>
                  <a:pt x="663109" y="258365"/>
                </a:lnTo>
                <a:lnTo>
                  <a:pt x="672782" y="257509"/>
                </a:lnTo>
                <a:lnTo>
                  <a:pt x="681117" y="254941"/>
                </a:lnTo>
                <a:lnTo>
                  <a:pt x="703115" y="216125"/>
                </a:lnTo>
                <a:lnTo>
                  <a:pt x="703738" y="203149"/>
                </a:lnTo>
                <a:lnTo>
                  <a:pt x="703654" y="156865"/>
                </a:lnTo>
                <a:lnTo>
                  <a:pt x="680633" y="120476"/>
                </a:lnTo>
                <a:lnTo>
                  <a:pt x="663109" y="117871"/>
                </a:lnTo>
                <a:lnTo>
                  <a:pt x="740648" y="117871"/>
                </a:lnTo>
                <a:lnTo>
                  <a:pt x="740648" y="258365"/>
                </a:lnTo>
                <a:close/>
              </a:path>
              <a:path w="1388110" h="374650">
                <a:moveTo>
                  <a:pt x="683796" y="374153"/>
                </a:moveTo>
                <a:lnTo>
                  <a:pt x="674866" y="345280"/>
                </a:lnTo>
                <a:lnTo>
                  <a:pt x="687498" y="341736"/>
                </a:lnTo>
                <a:lnTo>
                  <a:pt x="696520" y="334676"/>
                </a:lnTo>
                <a:lnTo>
                  <a:pt x="701934" y="324100"/>
                </a:lnTo>
                <a:lnTo>
                  <a:pt x="703738" y="310008"/>
                </a:lnTo>
                <a:lnTo>
                  <a:pt x="703738" y="277861"/>
                </a:lnTo>
                <a:lnTo>
                  <a:pt x="740648" y="277861"/>
                </a:lnTo>
                <a:lnTo>
                  <a:pt x="740648" y="314919"/>
                </a:lnTo>
                <a:lnTo>
                  <a:pt x="739811" y="327579"/>
                </a:lnTo>
                <a:lnTo>
                  <a:pt x="719515" y="363465"/>
                </a:lnTo>
                <a:lnTo>
                  <a:pt x="697786" y="372172"/>
                </a:lnTo>
                <a:lnTo>
                  <a:pt x="683796" y="374153"/>
                </a:lnTo>
                <a:close/>
              </a:path>
              <a:path w="1388110" h="374650">
                <a:moveTo>
                  <a:pt x="817449" y="288874"/>
                </a:moveTo>
                <a:lnTo>
                  <a:pt x="780539" y="288874"/>
                </a:lnTo>
                <a:lnTo>
                  <a:pt x="780539" y="4465"/>
                </a:lnTo>
                <a:lnTo>
                  <a:pt x="817449" y="4465"/>
                </a:lnTo>
                <a:lnTo>
                  <a:pt x="817449" y="90190"/>
                </a:lnTo>
                <a:lnTo>
                  <a:pt x="897269" y="90190"/>
                </a:lnTo>
                <a:lnTo>
                  <a:pt x="923734" y="116234"/>
                </a:lnTo>
                <a:lnTo>
                  <a:pt x="847166" y="116234"/>
                </a:lnTo>
                <a:lnTo>
                  <a:pt x="840666" y="117127"/>
                </a:lnTo>
                <a:lnTo>
                  <a:pt x="834117" y="118913"/>
                </a:lnTo>
                <a:lnTo>
                  <a:pt x="827668" y="120600"/>
                </a:lnTo>
                <a:lnTo>
                  <a:pt x="822112" y="122832"/>
                </a:lnTo>
                <a:lnTo>
                  <a:pt x="817449" y="125610"/>
                </a:lnTo>
                <a:lnTo>
                  <a:pt x="817449" y="288874"/>
                </a:lnTo>
                <a:close/>
              </a:path>
              <a:path w="1388110" h="374650">
                <a:moveTo>
                  <a:pt x="897269" y="90190"/>
                </a:moveTo>
                <a:lnTo>
                  <a:pt x="817449" y="90190"/>
                </a:lnTo>
                <a:lnTo>
                  <a:pt x="822112" y="87708"/>
                </a:lnTo>
                <a:lnTo>
                  <a:pt x="828016" y="85675"/>
                </a:lnTo>
                <a:lnTo>
                  <a:pt x="842298" y="82500"/>
                </a:lnTo>
                <a:lnTo>
                  <a:pt x="849795" y="81706"/>
                </a:lnTo>
                <a:lnTo>
                  <a:pt x="857634" y="81706"/>
                </a:lnTo>
                <a:lnTo>
                  <a:pt x="895876" y="89445"/>
                </a:lnTo>
                <a:lnTo>
                  <a:pt x="897269" y="90190"/>
                </a:lnTo>
                <a:close/>
              </a:path>
              <a:path w="1388110" h="374650">
                <a:moveTo>
                  <a:pt x="930404" y="288874"/>
                </a:moveTo>
                <a:lnTo>
                  <a:pt x="893495" y="288874"/>
                </a:lnTo>
                <a:lnTo>
                  <a:pt x="893495" y="158799"/>
                </a:lnTo>
                <a:lnTo>
                  <a:pt x="892788" y="148232"/>
                </a:lnTo>
                <a:lnTo>
                  <a:pt x="861994" y="116857"/>
                </a:lnTo>
                <a:lnTo>
                  <a:pt x="853614" y="116234"/>
                </a:lnTo>
                <a:lnTo>
                  <a:pt x="923734" y="116234"/>
                </a:lnTo>
                <a:lnTo>
                  <a:pt x="925221" y="119099"/>
                </a:lnTo>
                <a:lnTo>
                  <a:pt x="928102" y="127842"/>
                </a:lnTo>
                <a:lnTo>
                  <a:pt x="929829" y="137554"/>
                </a:lnTo>
                <a:lnTo>
                  <a:pt x="930404" y="148232"/>
                </a:lnTo>
                <a:lnTo>
                  <a:pt x="930404" y="288874"/>
                </a:lnTo>
                <a:close/>
              </a:path>
              <a:path w="1388110" h="374650">
                <a:moveTo>
                  <a:pt x="1027874" y="294083"/>
                </a:moveTo>
                <a:lnTo>
                  <a:pt x="985164" y="276373"/>
                </a:lnTo>
                <a:lnTo>
                  <a:pt x="972657" y="235296"/>
                </a:lnTo>
                <a:lnTo>
                  <a:pt x="972657" y="4465"/>
                </a:lnTo>
                <a:lnTo>
                  <a:pt x="1010014" y="4465"/>
                </a:lnTo>
                <a:lnTo>
                  <a:pt x="1010014" y="85278"/>
                </a:lnTo>
                <a:lnTo>
                  <a:pt x="1052286" y="85278"/>
                </a:lnTo>
                <a:lnTo>
                  <a:pt x="1042609" y="120252"/>
                </a:lnTo>
                <a:lnTo>
                  <a:pt x="1010014" y="120252"/>
                </a:lnTo>
                <a:lnTo>
                  <a:pt x="1010014" y="244722"/>
                </a:lnTo>
                <a:lnTo>
                  <a:pt x="1038884" y="264913"/>
                </a:lnTo>
                <a:lnTo>
                  <a:pt x="1027874" y="294083"/>
                </a:lnTo>
                <a:close/>
              </a:path>
              <a:path w="1388110" h="374650">
                <a:moveTo>
                  <a:pt x="1261074" y="293339"/>
                </a:moveTo>
                <a:lnTo>
                  <a:pt x="1222088" y="282772"/>
                </a:lnTo>
                <a:lnTo>
                  <a:pt x="1193667" y="245212"/>
                </a:lnTo>
                <a:lnTo>
                  <a:pt x="1188983" y="214163"/>
                </a:lnTo>
                <a:lnTo>
                  <a:pt x="1190372" y="195773"/>
                </a:lnTo>
                <a:lnTo>
                  <a:pt x="1212563" y="151209"/>
                </a:lnTo>
                <a:lnTo>
                  <a:pt x="1249951" y="123917"/>
                </a:lnTo>
                <a:lnTo>
                  <a:pt x="1263160" y="117871"/>
                </a:lnTo>
                <a:lnTo>
                  <a:pt x="1256518" y="114950"/>
                </a:lnTo>
                <a:lnTo>
                  <a:pt x="1233025" y="81557"/>
                </a:lnTo>
                <a:lnTo>
                  <a:pt x="1230718" y="63401"/>
                </a:lnTo>
                <a:lnTo>
                  <a:pt x="1231312" y="54294"/>
                </a:lnTo>
                <a:lnTo>
                  <a:pt x="1251444" y="17412"/>
                </a:lnTo>
                <a:lnTo>
                  <a:pt x="1291744" y="493"/>
                </a:lnTo>
                <a:lnTo>
                  <a:pt x="1300964" y="0"/>
                </a:lnTo>
                <a:lnTo>
                  <a:pt x="1308099" y="306"/>
                </a:lnTo>
                <a:lnTo>
                  <a:pt x="1315215" y="1227"/>
                </a:lnTo>
                <a:lnTo>
                  <a:pt x="1322311" y="2762"/>
                </a:lnTo>
                <a:lnTo>
                  <a:pt x="1329387" y="4911"/>
                </a:lnTo>
                <a:lnTo>
                  <a:pt x="1309529" y="34974"/>
                </a:lnTo>
                <a:lnTo>
                  <a:pt x="1290792" y="34974"/>
                </a:lnTo>
                <a:lnTo>
                  <a:pt x="1284143" y="37504"/>
                </a:lnTo>
                <a:lnTo>
                  <a:pt x="1278190" y="42565"/>
                </a:lnTo>
                <a:lnTo>
                  <a:pt x="1272237" y="47525"/>
                </a:lnTo>
                <a:lnTo>
                  <a:pt x="1269113" y="53925"/>
                </a:lnTo>
                <a:lnTo>
                  <a:pt x="1268817" y="61763"/>
                </a:lnTo>
                <a:lnTo>
                  <a:pt x="1268322" y="69900"/>
                </a:lnTo>
                <a:lnTo>
                  <a:pt x="1269903" y="76745"/>
                </a:lnTo>
                <a:lnTo>
                  <a:pt x="1277247" y="87858"/>
                </a:lnTo>
                <a:lnTo>
                  <a:pt x="1281867" y="91925"/>
                </a:lnTo>
                <a:lnTo>
                  <a:pt x="1292973" y="97085"/>
                </a:lnTo>
                <a:lnTo>
                  <a:pt x="1298183" y="98374"/>
                </a:lnTo>
                <a:lnTo>
                  <a:pt x="1382596" y="98374"/>
                </a:lnTo>
                <a:lnTo>
                  <a:pt x="1387880" y="122634"/>
                </a:lnTo>
                <a:lnTo>
                  <a:pt x="1350075" y="130373"/>
                </a:lnTo>
                <a:lnTo>
                  <a:pt x="1350075" y="138558"/>
                </a:lnTo>
                <a:lnTo>
                  <a:pt x="1313166" y="138558"/>
                </a:lnTo>
                <a:lnTo>
                  <a:pt x="1263579" y="156306"/>
                </a:lnTo>
                <a:lnTo>
                  <a:pt x="1231347" y="184993"/>
                </a:lnTo>
                <a:lnTo>
                  <a:pt x="1225060" y="214163"/>
                </a:lnTo>
                <a:lnTo>
                  <a:pt x="1225711" y="222906"/>
                </a:lnTo>
                <a:lnTo>
                  <a:pt x="1255931" y="255248"/>
                </a:lnTo>
                <a:lnTo>
                  <a:pt x="1264798" y="255983"/>
                </a:lnTo>
                <a:lnTo>
                  <a:pt x="1363080" y="255983"/>
                </a:lnTo>
                <a:lnTo>
                  <a:pt x="1364995" y="257807"/>
                </a:lnTo>
                <a:lnTo>
                  <a:pt x="1370547" y="261351"/>
                </a:lnTo>
                <a:lnTo>
                  <a:pt x="1377012" y="264021"/>
                </a:lnTo>
                <a:lnTo>
                  <a:pt x="1376713" y="265360"/>
                </a:lnTo>
                <a:lnTo>
                  <a:pt x="1321653" y="265360"/>
                </a:lnTo>
                <a:lnTo>
                  <a:pt x="1317316" y="271015"/>
                </a:lnTo>
                <a:lnTo>
                  <a:pt x="1312050" y="276224"/>
                </a:lnTo>
                <a:lnTo>
                  <a:pt x="1271855" y="292837"/>
                </a:lnTo>
                <a:lnTo>
                  <a:pt x="1261074" y="293339"/>
                </a:lnTo>
                <a:close/>
              </a:path>
              <a:path w="1388110" h="374650">
                <a:moveTo>
                  <a:pt x="1308251" y="36909"/>
                </a:moveTo>
                <a:lnTo>
                  <a:pt x="1304784" y="35619"/>
                </a:lnTo>
                <a:lnTo>
                  <a:pt x="1301412" y="34974"/>
                </a:lnTo>
                <a:lnTo>
                  <a:pt x="1309529" y="34974"/>
                </a:lnTo>
                <a:lnTo>
                  <a:pt x="1308251" y="36909"/>
                </a:lnTo>
                <a:close/>
              </a:path>
              <a:path w="1388110" h="374650">
                <a:moveTo>
                  <a:pt x="1382596" y="98374"/>
                </a:moveTo>
                <a:lnTo>
                  <a:pt x="1303050" y="98374"/>
                </a:lnTo>
                <a:lnTo>
                  <a:pt x="1313166" y="97035"/>
                </a:lnTo>
                <a:lnTo>
                  <a:pt x="1313166" y="45095"/>
                </a:lnTo>
                <a:lnTo>
                  <a:pt x="1350075" y="41374"/>
                </a:lnTo>
                <a:lnTo>
                  <a:pt x="1350075" y="92273"/>
                </a:lnTo>
                <a:lnTo>
                  <a:pt x="1381267" y="92273"/>
                </a:lnTo>
                <a:lnTo>
                  <a:pt x="1382596" y="98374"/>
                </a:lnTo>
                <a:close/>
              </a:path>
              <a:path w="1388110" h="374650">
                <a:moveTo>
                  <a:pt x="1381267" y="92273"/>
                </a:moveTo>
                <a:lnTo>
                  <a:pt x="1350075" y="92273"/>
                </a:lnTo>
                <a:lnTo>
                  <a:pt x="1379841" y="85724"/>
                </a:lnTo>
                <a:lnTo>
                  <a:pt x="1381267" y="92273"/>
                </a:lnTo>
                <a:close/>
              </a:path>
              <a:path w="1388110" h="374650">
                <a:moveTo>
                  <a:pt x="1363080" y="255983"/>
                </a:moveTo>
                <a:lnTo>
                  <a:pt x="1264798" y="255983"/>
                </a:lnTo>
                <a:lnTo>
                  <a:pt x="1272053" y="255462"/>
                </a:lnTo>
                <a:lnTo>
                  <a:pt x="1278787" y="253900"/>
                </a:lnTo>
                <a:lnTo>
                  <a:pt x="1307365" y="226069"/>
                </a:lnTo>
                <a:lnTo>
                  <a:pt x="1313166" y="198685"/>
                </a:lnTo>
                <a:lnTo>
                  <a:pt x="1313166" y="138558"/>
                </a:lnTo>
                <a:lnTo>
                  <a:pt x="1350075" y="138558"/>
                </a:lnTo>
                <a:lnTo>
                  <a:pt x="1350200" y="222906"/>
                </a:lnTo>
                <a:lnTo>
                  <a:pt x="1360356" y="253389"/>
                </a:lnTo>
                <a:lnTo>
                  <a:pt x="1363080" y="255983"/>
                </a:lnTo>
                <a:close/>
              </a:path>
              <a:path w="1388110" h="374650">
                <a:moveTo>
                  <a:pt x="1370468" y="293339"/>
                </a:moveTo>
                <a:lnTo>
                  <a:pt x="1331176" y="276745"/>
                </a:lnTo>
                <a:lnTo>
                  <a:pt x="1321653" y="265360"/>
                </a:lnTo>
                <a:lnTo>
                  <a:pt x="1376713" y="265360"/>
                </a:lnTo>
                <a:lnTo>
                  <a:pt x="1370468" y="293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8766" y="3472680"/>
            <a:ext cx="1318260" cy="374015"/>
          </a:xfrm>
          <a:custGeom>
            <a:avLst/>
            <a:gdLst/>
            <a:ahLst/>
            <a:cxnLst/>
            <a:rect l="l" t="t" r="r" b="b"/>
            <a:pathLst>
              <a:path w="1318260" h="374014">
                <a:moveTo>
                  <a:pt x="41076" y="288429"/>
                </a:moveTo>
                <a:lnTo>
                  <a:pt x="0" y="288429"/>
                </a:lnTo>
                <a:lnTo>
                  <a:pt x="75158" y="4018"/>
                </a:lnTo>
                <a:lnTo>
                  <a:pt x="123527" y="4018"/>
                </a:lnTo>
                <a:lnTo>
                  <a:pt x="140514" y="65037"/>
                </a:lnTo>
                <a:lnTo>
                  <a:pt x="99119" y="65037"/>
                </a:lnTo>
                <a:lnTo>
                  <a:pt x="71585" y="166538"/>
                </a:lnTo>
                <a:lnTo>
                  <a:pt x="168770" y="166538"/>
                </a:lnTo>
                <a:lnTo>
                  <a:pt x="179502" y="205086"/>
                </a:lnTo>
                <a:lnTo>
                  <a:pt x="62656" y="205086"/>
                </a:lnTo>
                <a:lnTo>
                  <a:pt x="41076" y="288429"/>
                </a:lnTo>
                <a:close/>
              </a:path>
              <a:path w="1318260" h="374014">
                <a:moveTo>
                  <a:pt x="168770" y="166538"/>
                </a:moveTo>
                <a:lnTo>
                  <a:pt x="128438" y="166538"/>
                </a:lnTo>
                <a:lnTo>
                  <a:pt x="99119" y="65037"/>
                </a:lnTo>
                <a:lnTo>
                  <a:pt x="140514" y="65037"/>
                </a:lnTo>
                <a:lnTo>
                  <a:pt x="168770" y="166538"/>
                </a:lnTo>
                <a:close/>
              </a:path>
              <a:path w="1318260" h="374014">
                <a:moveTo>
                  <a:pt x="202703" y="288429"/>
                </a:moveTo>
                <a:lnTo>
                  <a:pt x="159691" y="288429"/>
                </a:lnTo>
                <a:lnTo>
                  <a:pt x="137368" y="205086"/>
                </a:lnTo>
                <a:lnTo>
                  <a:pt x="179502" y="205086"/>
                </a:lnTo>
                <a:lnTo>
                  <a:pt x="202703" y="288429"/>
                </a:lnTo>
                <a:close/>
              </a:path>
              <a:path w="1318260" h="374014">
                <a:moveTo>
                  <a:pt x="352663" y="91379"/>
                </a:moveTo>
                <a:lnTo>
                  <a:pt x="269334" y="91379"/>
                </a:lnTo>
                <a:lnTo>
                  <a:pt x="274791" y="88403"/>
                </a:lnTo>
                <a:lnTo>
                  <a:pt x="281290" y="86022"/>
                </a:lnTo>
                <a:lnTo>
                  <a:pt x="296471" y="82450"/>
                </a:lnTo>
                <a:lnTo>
                  <a:pt x="304359" y="81557"/>
                </a:lnTo>
                <a:lnTo>
                  <a:pt x="312495" y="81557"/>
                </a:lnTo>
                <a:lnTo>
                  <a:pt x="352663" y="91379"/>
                </a:lnTo>
                <a:close/>
              </a:path>
              <a:path w="1318260" h="374014">
                <a:moveTo>
                  <a:pt x="269334" y="288429"/>
                </a:moveTo>
                <a:lnTo>
                  <a:pt x="232872" y="288429"/>
                </a:lnTo>
                <a:lnTo>
                  <a:pt x="232872" y="84831"/>
                </a:lnTo>
                <a:lnTo>
                  <a:pt x="266506" y="84831"/>
                </a:lnTo>
                <a:lnTo>
                  <a:pt x="269334" y="91379"/>
                </a:lnTo>
                <a:lnTo>
                  <a:pt x="352663" y="91379"/>
                </a:lnTo>
                <a:lnTo>
                  <a:pt x="376681" y="116978"/>
                </a:lnTo>
                <a:lnTo>
                  <a:pt x="304756" y="116978"/>
                </a:lnTo>
                <a:lnTo>
                  <a:pt x="295510" y="117536"/>
                </a:lnTo>
                <a:lnTo>
                  <a:pt x="286524" y="119210"/>
                </a:lnTo>
                <a:lnTo>
                  <a:pt x="277799" y="122001"/>
                </a:lnTo>
                <a:lnTo>
                  <a:pt x="269334" y="125907"/>
                </a:lnTo>
                <a:lnTo>
                  <a:pt x="269334" y="288429"/>
                </a:lnTo>
                <a:close/>
              </a:path>
              <a:path w="1318260" h="374014">
                <a:moveTo>
                  <a:pt x="382742" y="288429"/>
                </a:moveTo>
                <a:lnTo>
                  <a:pt x="345832" y="288429"/>
                </a:lnTo>
                <a:lnTo>
                  <a:pt x="345832" y="156413"/>
                </a:lnTo>
                <a:lnTo>
                  <a:pt x="345107" y="147263"/>
                </a:lnTo>
                <a:lnTo>
                  <a:pt x="313295" y="117601"/>
                </a:lnTo>
                <a:lnTo>
                  <a:pt x="304756" y="116978"/>
                </a:lnTo>
                <a:lnTo>
                  <a:pt x="376681" y="116978"/>
                </a:lnTo>
                <a:lnTo>
                  <a:pt x="377551" y="118652"/>
                </a:lnTo>
                <a:lnTo>
                  <a:pt x="380434" y="127396"/>
                </a:lnTo>
                <a:lnTo>
                  <a:pt x="382165" y="137107"/>
                </a:lnTo>
                <a:lnTo>
                  <a:pt x="382713" y="147263"/>
                </a:lnTo>
                <a:lnTo>
                  <a:pt x="382742" y="288429"/>
                </a:lnTo>
                <a:close/>
              </a:path>
              <a:path w="1318260" h="374014">
                <a:moveTo>
                  <a:pt x="580182" y="141684"/>
                </a:moveTo>
                <a:lnTo>
                  <a:pt x="544517" y="141684"/>
                </a:lnTo>
                <a:lnTo>
                  <a:pt x="543698" y="133731"/>
                </a:lnTo>
                <a:lnTo>
                  <a:pt x="541243" y="126838"/>
                </a:lnTo>
                <a:lnTo>
                  <a:pt x="505552" y="108142"/>
                </a:lnTo>
                <a:lnTo>
                  <a:pt x="494064" y="107602"/>
                </a:lnTo>
                <a:lnTo>
                  <a:pt x="496892" y="81557"/>
                </a:lnTo>
                <a:lnTo>
                  <a:pt x="543829" y="88589"/>
                </a:lnTo>
                <a:lnTo>
                  <a:pt x="574124" y="115266"/>
                </a:lnTo>
                <a:lnTo>
                  <a:pt x="578999" y="132623"/>
                </a:lnTo>
                <a:lnTo>
                  <a:pt x="580182" y="141684"/>
                </a:lnTo>
                <a:close/>
              </a:path>
              <a:path w="1318260" h="374014">
                <a:moveTo>
                  <a:pt x="518026" y="292896"/>
                </a:moveTo>
                <a:lnTo>
                  <a:pt x="479777" y="288948"/>
                </a:lnTo>
                <a:lnTo>
                  <a:pt x="439156" y="267564"/>
                </a:lnTo>
                <a:lnTo>
                  <a:pt x="425008" y="219821"/>
                </a:lnTo>
                <a:lnTo>
                  <a:pt x="425008" y="186036"/>
                </a:lnTo>
                <a:lnTo>
                  <a:pt x="440746" y="140576"/>
                </a:lnTo>
                <a:lnTo>
                  <a:pt x="484688" y="125462"/>
                </a:lnTo>
                <a:lnTo>
                  <a:pt x="492883" y="125768"/>
                </a:lnTo>
                <a:lnTo>
                  <a:pt x="532648" y="135656"/>
                </a:lnTo>
                <a:lnTo>
                  <a:pt x="544517" y="141684"/>
                </a:lnTo>
                <a:lnTo>
                  <a:pt x="580182" y="141684"/>
                </a:lnTo>
                <a:lnTo>
                  <a:pt x="580347" y="142948"/>
                </a:lnTo>
                <a:lnTo>
                  <a:pt x="581156" y="154501"/>
                </a:lnTo>
                <a:lnTo>
                  <a:pt x="581332" y="162814"/>
                </a:lnTo>
                <a:lnTo>
                  <a:pt x="490790" y="162814"/>
                </a:lnTo>
                <a:lnTo>
                  <a:pt x="478158" y="164516"/>
                </a:lnTo>
                <a:lnTo>
                  <a:pt x="469136" y="169623"/>
                </a:lnTo>
                <a:lnTo>
                  <a:pt x="463722" y="178136"/>
                </a:lnTo>
                <a:lnTo>
                  <a:pt x="461917" y="190055"/>
                </a:lnTo>
                <a:lnTo>
                  <a:pt x="461917" y="216992"/>
                </a:lnTo>
                <a:lnTo>
                  <a:pt x="465275" y="235287"/>
                </a:lnTo>
                <a:lnTo>
                  <a:pt x="475349" y="248354"/>
                </a:lnTo>
                <a:lnTo>
                  <a:pt x="492139" y="256194"/>
                </a:lnTo>
                <a:lnTo>
                  <a:pt x="515645" y="258807"/>
                </a:lnTo>
                <a:lnTo>
                  <a:pt x="581426" y="258807"/>
                </a:lnTo>
                <a:lnTo>
                  <a:pt x="581426" y="288429"/>
                </a:lnTo>
                <a:lnTo>
                  <a:pt x="560999" y="290381"/>
                </a:lnTo>
                <a:lnTo>
                  <a:pt x="543624" y="291777"/>
                </a:lnTo>
                <a:lnTo>
                  <a:pt x="529299" y="292616"/>
                </a:lnTo>
                <a:lnTo>
                  <a:pt x="518026" y="292896"/>
                </a:lnTo>
                <a:close/>
              </a:path>
              <a:path w="1318260" h="374014">
                <a:moveTo>
                  <a:pt x="581426" y="258807"/>
                </a:moveTo>
                <a:lnTo>
                  <a:pt x="515645" y="258807"/>
                </a:lnTo>
                <a:lnTo>
                  <a:pt x="522304" y="258649"/>
                </a:lnTo>
                <a:lnTo>
                  <a:pt x="529336" y="258177"/>
                </a:lnTo>
                <a:lnTo>
                  <a:pt x="536740" y="257388"/>
                </a:lnTo>
                <a:lnTo>
                  <a:pt x="544517" y="256282"/>
                </a:lnTo>
                <a:lnTo>
                  <a:pt x="544517" y="178740"/>
                </a:lnTo>
                <a:lnTo>
                  <a:pt x="504371" y="164043"/>
                </a:lnTo>
                <a:lnTo>
                  <a:pt x="490790" y="162814"/>
                </a:lnTo>
                <a:lnTo>
                  <a:pt x="581332" y="162814"/>
                </a:lnTo>
                <a:lnTo>
                  <a:pt x="581426" y="258807"/>
                </a:lnTo>
                <a:close/>
              </a:path>
              <a:path w="1318260" h="374014">
                <a:moveTo>
                  <a:pt x="664672" y="288429"/>
                </a:moveTo>
                <a:lnTo>
                  <a:pt x="627762" y="288429"/>
                </a:lnTo>
                <a:lnTo>
                  <a:pt x="627762" y="4018"/>
                </a:lnTo>
                <a:lnTo>
                  <a:pt x="664672" y="4018"/>
                </a:lnTo>
                <a:lnTo>
                  <a:pt x="664672" y="288429"/>
                </a:lnTo>
                <a:close/>
              </a:path>
              <a:path w="1318260" h="374014">
                <a:moveTo>
                  <a:pt x="840278" y="257178"/>
                </a:moveTo>
                <a:lnTo>
                  <a:pt x="762292" y="257178"/>
                </a:lnTo>
                <a:lnTo>
                  <a:pt x="771885" y="256517"/>
                </a:lnTo>
                <a:lnTo>
                  <a:pt x="780114" y="254607"/>
                </a:lnTo>
                <a:lnTo>
                  <a:pt x="803005" y="222485"/>
                </a:lnTo>
                <a:lnTo>
                  <a:pt x="803666" y="210439"/>
                </a:lnTo>
                <a:lnTo>
                  <a:pt x="803666" y="140940"/>
                </a:lnTo>
                <a:lnTo>
                  <a:pt x="804363" y="130122"/>
                </a:lnTo>
                <a:lnTo>
                  <a:pt x="821088" y="94152"/>
                </a:lnTo>
                <a:lnTo>
                  <a:pt x="848016" y="81259"/>
                </a:lnTo>
                <a:lnTo>
                  <a:pt x="860966" y="110429"/>
                </a:lnTo>
                <a:lnTo>
                  <a:pt x="853920" y="112314"/>
                </a:lnTo>
                <a:lnTo>
                  <a:pt x="848711" y="115937"/>
                </a:lnTo>
                <a:lnTo>
                  <a:pt x="845338" y="121294"/>
                </a:lnTo>
                <a:lnTo>
                  <a:pt x="841964" y="126552"/>
                </a:lnTo>
                <a:lnTo>
                  <a:pt x="840278" y="132704"/>
                </a:lnTo>
                <a:lnTo>
                  <a:pt x="840278" y="257178"/>
                </a:lnTo>
                <a:close/>
              </a:path>
              <a:path w="1318260" h="374014">
                <a:moveTo>
                  <a:pt x="762292" y="293335"/>
                </a:moveTo>
                <a:lnTo>
                  <a:pt x="717783" y="282453"/>
                </a:lnTo>
                <a:lnTo>
                  <a:pt x="692678" y="250066"/>
                </a:lnTo>
                <a:lnTo>
                  <a:pt x="687878" y="216992"/>
                </a:lnTo>
                <a:lnTo>
                  <a:pt x="687878" y="84831"/>
                </a:lnTo>
                <a:lnTo>
                  <a:pt x="724489" y="84831"/>
                </a:lnTo>
                <a:lnTo>
                  <a:pt x="724489" y="210439"/>
                </a:lnTo>
                <a:lnTo>
                  <a:pt x="725066" y="222301"/>
                </a:lnTo>
                <a:lnTo>
                  <a:pt x="745549" y="254535"/>
                </a:lnTo>
                <a:lnTo>
                  <a:pt x="762292" y="257178"/>
                </a:lnTo>
                <a:lnTo>
                  <a:pt x="840278" y="257178"/>
                </a:lnTo>
                <a:lnTo>
                  <a:pt x="840278" y="281133"/>
                </a:lnTo>
                <a:lnTo>
                  <a:pt x="803666" y="281133"/>
                </a:lnTo>
                <a:lnTo>
                  <a:pt x="796225" y="286471"/>
                </a:lnTo>
                <a:lnTo>
                  <a:pt x="786848" y="290284"/>
                </a:lnTo>
                <a:lnTo>
                  <a:pt x="775537" y="292572"/>
                </a:lnTo>
                <a:lnTo>
                  <a:pt x="762292" y="293335"/>
                </a:lnTo>
                <a:close/>
              </a:path>
              <a:path w="1318260" h="374014">
                <a:moveTo>
                  <a:pt x="789825" y="373706"/>
                </a:moveTo>
                <a:lnTo>
                  <a:pt x="776430" y="344531"/>
                </a:lnTo>
                <a:lnTo>
                  <a:pt x="784268" y="343150"/>
                </a:lnTo>
                <a:lnTo>
                  <a:pt x="790767" y="339826"/>
                </a:lnTo>
                <a:lnTo>
                  <a:pt x="801086" y="329301"/>
                </a:lnTo>
                <a:lnTo>
                  <a:pt x="803666" y="321767"/>
                </a:lnTo>
                <a:lnTo>
                  <a:pt x="803666" y="281133"/>
                </a:lnTo>
                <a:lnTo>
                  <a:pt x="840278" y="281133"/>
                </a:lnTo>
                <a:lnTo>
                  <a:pt x="840278" y="313280"/>
                </a:lnTo>
                <a:lnTo>
                  <a:pt x="839562" y="325542"/>
                </a:lnTo>
                <a:lnTo>
                  <a:pt x="822139" y="360868"/>
                </a:lnTo>
                <a:lnTo>
                  <a:pt x="802643" y="370694"/>
                </a:lnTo>
                <a:lnTo>
                  <a:pt x="789825" y="373706"/>
                </a:lnTo>
                <a:close/>
              </a:path>
              <a:path w="1318260" h="374014">
                <a:moveTo>
                  <a:pt x="1031832" y="259997"/>
                </a:moveTo>
                <a:lnTo>
                  <a:pt x="964522" y="259997"/>
                </a:lnTo>
                <a:lnTo>
                  <a:pt x="971721" y="259533"/>
                </a:lnTo>
                <a:lnTo>
                  <a:pt x="978288" y="258139"/>
                </a:lnTo>
                <a:lnTo>
                  <a:pt x="999473" y="223639"/>
                </a:lnTo>
                <a:lnTo>
                  <a:pt x="995868" y="216497"/>
                </a:lnTo>
                <a:lnTo>
                  <a:pt x="956035" y="197047"/>
                </a:lnTo>
                <a:lnTo>
                  <a:pt x="947293" y="194025"/>
                </a:lnTo>
                <a:lnTo>
                  <a:pt x="939369" y="191059"/>
                </a:lnTo>
                <a:lnTo>
                  <a:pt x="904991" y="168624"/>
                </a:lnTo>
                <a:lnTo>
                  <a:pt x="894184" y="133150"/>
                </a:lnTo>
                <a:lnTo>
                  <a:pt x="895053" y="126317"/>
                </a:lnTo>
                <a:lnTo>
                  <a:pt x="922555" y="89148"/>
                </a:lnTo>
                <a:lnTo>
                  <a:pt x="963779" y="80068"/>
                </a:lnTo>
                <a:lnTo>
                  <a:pt x="972408" y="80068"/>
                </a:lnTo>
                <a:lnTo>
                  <a:pt x="980047" y="80962"/>
                </a:lnTo>
                <a:lnTo>
                  <a:pt x="986696" y="82748"/>
                </a:lnTo>
                <a:lnTo>
                  <a:pt x="993344" y="84435"/>
                </a:lnTo>
                <a:lnTo>
                  <a:pt x="998555" y="86221"/>
                </a:lnTo>
                <a:lnTo>
                  <a:pt x="1006089" y="89991"/>
                </a:lnTo>
                <a:lnTo>
                  <a:pt x="1008422" y="91231"/>
                </a:lnTo>
                <a:lnTo>
                  <a:pt x="1009318" y="91826"/>
                </a:lnTo>
                <a:lnTo>
                  <a:pt x="1001551" y="115341"/>
                </a:lnTo>
                <a:lnTo>
                  <a:pt x="963779" y="115341"/>
                </a:lnTo>
                <a:lnTo>
                  <a:pt x="955667" y="115788"/>
                </a:lnTo>
                <a:lnTo>
                  <a:pt x="932918" y="133150"/>
                </a:lnTo>
                <a:lnTo>
                  <a:pt x="933708" y="140195"/>
                </a:lnTo>
                <a:lnTo>
                  <a:pt x="971065" y="164900"/>
                </a:lnTo>
                <a:lnTo>
                  <a:pt x="980954" y="168536"/>
                </a:lnTo>
                <a:lnTo>
                  <a:pt x="1017613" y="188006"/>
                </a:lnTo>
                <a:lnTo>
                  <a:pt x="1037434" y="223688"/>
                </a:lnTo>
                <a:lnTo>
                  <a:pt x="1038045" y="233508"/>
                </a:lnTo>
                <a:lnTo>
                  <a:pt x="1036891" y="245815"/>
                </a:lnTo>
                <a:lnTo>
                  <a:pt x="1033430" y="257135"/>
                </a:lnTo>
                <a:lnTo>
                  <a:pt x="1031832" y="259997"/>
                </a:lnTo>
                <a:close/>
              </a:path>
              <a:path w="1318260" h="374014">
                <a:moveTo>
                  <a:pt x="998307" y="125163"/>
                </a:moveTo>
                <a:lnTo>
                  <a:pt x="970523" y="115341"/>
                </a:lnTo>
                <a:lnTo>
                  <a:pt x="1001551" y="115341"/>
                </a:lnTo>
                <a:lnTo>
                  <a:pt x="998307" y="125163"/>
                </a:lnTo>
                <a:close/>
              </a:path>
              <a:path w="1318260" h="374014">
                <a:moveTo>
                  <a:pt x="964522" y="294525"/>
                </a:moveTo>
                <a:lnTo>
                  <a:pt x="924488" y="286639"/>
                </a:lnTo>
                <a:lnTo>
                  <a:pt x="895054" y="258997"/>
                </a:lnTo>
                <a:lnTo>
                  <a:pt x="889360" y="236785"/>
                </a:lnTo>
                <a:lnTo>
                  <a:pt x="925974" y="233956"/>
                </a:lnTo>
                <a:lnTo>
                  <a:pt x="926469" y="241300"/>
                </a:lnTo>
                <a:lnTo>
                  <a:pt x="930241" y="247500"/>
                </a:lnTo>
                <a:lnTo>
                  <a:pt x="964522" y="259997"/>
                </a:lnTo>
                <a:lnTo>
                  <a:pt x="1031832" y="259997"/>
                </a:lnTo>
                <a:lnTo>
                  <a:pt x="1027662" y="267469"/>
                </a:lnTo>
                <a:lnTo>
                  <a:pt x="1019586" y="276818"/>
                </a:lnTo>
                <a:lnTo>
                  <a:pt x="1009222" y="284568"/>
                </a:lnTo>
                <a:lnTo>
                  <a:pt x="996590" y="290101"/>
                </a:lnTo>
                <a:lnTo>
                  <a:pt x="981690" y="293419"/>
                </a:lnTo>
                <a:lnTo>
                  <a:pt x="964522" y="294525"/>
                </a:lnTo>
                <a:close/>
              </a:path>
              <a:path w="1318260" h="374014">
                <a:moveTo>
                  <a:pt x="1107435" y="40629"/>
                </a:moveTo>
                <a:lnTo>
                  <a:pt x="1096919" y="40629"/>
                </a:lnTo>
                <a:lnTo>
                  <a:pt x="1092109" y="38546"/>
                </a:lnTo>
                <a:lnTo>
                  <a:pt x="1087842" y="34379"/>
                </a:lnTo>
                <a:lnTo>
                  <a:pt x="1083679" y="30112"/>
                </a:lnTo>
                <a:lnTo>
                  <a:pt x="1081593" y="25250"/>
                </a:lnTo>
                <a:lnTo>
                  <a:pt x="1081593" y="14734"/>
                </a:lnTo>
                <a:lnTo>
                  <a:pt x="1083679" y="10169"/>
                </a:lnTo>
                <a:lnTo>
                  <a:pt x="1087842" y="6101"/>
                </a:lnTo>
                <a:lnTo>
                  <a:pt x="1092109" y="2033"/>
                </a:lnTo>
                <a:lnTo>
                  <a:pt x="1096919" y="0"/>
                </a:lnTo>
                <a:lnTo>
                  <a:pt x="1107739" y="0"/>
                </a:lnTo>
                <a:lnTo>
                  <a:pt x="1112397" y="1984"/>
                </a:lnTo>
                <a:lnTo>
                  <a:pt x="1116274" y="5953"/>
                </a:lnTo>
                <a:lnTo>
                  <a:pt x="1120236" y="9822"/>
                </a:lnTo>
                <a:lnTo>
                  <a:pt x="1122227" y="14436"/>
                </a:lnTo>
                <a:lnTo>
                  <a:pt x="1122227" y="25250"/>
                </a:lnTo>
                <a:lnTo>
                  <a:pt x="1120189" y="30112"/>
                </a:lnTo>
                <a:lnTo>
                  <a:pt x="1116121" y="34379"/>
                </a:lnTo>
                <a:lnTo>
                  <a:pt x="1112054" y="38546"/>
                </a:lnTo>
                <a:lnTo>
                  <a:pt x="1107435" y="40629"/>
                </a:lnTo>
                <a:close/>
              </a:path>
              <a:path w="1318260" h="374014">
                <a:moveTo>
                  <a:pt x="1119836" y="288429"/>
                </a:moveTo>
                <a:lnTo>
                  <a:pt x="1082784" y="288429"/>
                </a:lnTo>
                <a:lnTo>
                  <a:pt x="1082784" y="84831"/>
                </a:lnTo>
                <a:lnTo>
                  <a:pt x="1119836" y="84831"/>
                </a:lnTo>
                <a:lnTo>
                  <a:pt x="1119836" y="288429"/>
                </a:lnTo>
                <a:close/>
              </a:path>
              <a:path w="1318260" h="374014">
                <a:moveTo>
                  <a:pt x="1311772" y="259997"/>
                </a:moveTo>
                <a:lnTo>
                  <a:pt x="1244461" y="259997"/>
                </a:lnTo>
                <a:lnTo>
                  <a:pt x="1251660" y="259533"/>
                </a:lnTo>
                <a:lnTo>
                  <a:pt x="1258227" y="258139"/>
                </a:lnTo>
                <a:lnTo>
                  <a:pt x="1279412" y="223639"/>
                </a:lnTo>
                <a:lnTo>
                  <a:pt x="1275817" y="216497"/>
                </a:lnTo>
                <a:lnTo>
                  <a:pt x="1235974" y="197047"/>
                </a:lnTo>
                <a:lnTo>
                  <a:pt x="1227232" y="194025"/>
                </a:lnTo>
                <a:lnTo>
                  <a:pt x="1219308" y="191059"/>
                </a:lnTo>
                <a:lnTo>
                  <a:pt x="1184930" y="168624"/>
                </a:lnTo>
                <a:lnTo>
                  <a:pt x="1174127" y="133150"/>
                </a:lnTo>
                <a:lnTo>
                  <a:pt x="1174995" y="126317"/>
                </a:lnTo>
                <a:lnTo>
                  <a:pt x="1202494" y="89148"/>
                </a:lnTo>
                <a:lnTo>
                  <a:pt x="1243718" y="80068"/>
                </a:lnTo>
                <a:lnTo>
                  <a:pt x="1252348" y="80068"/>
                </a:lnTo>
                <a:lnTo>
                  <a:pt x="1259987" y="80962"/>
                </a:lnTo>
                <a:lnTo>
                  <a:pt x="1266635" y="82748"/>
                </a:lnTo>
                <a:lnTo>
                  <a:pt x="1273284" y="84435"/>
                </a:lnTo>
                <a:lnTo>
                  <a:pt x="1278494" y="86221"/>
                </a:lnTo>
                <a:lnTo>
                  <a:pt x="1286028" y="89991"/>
                </a:lnTo>
                <a:lnTo>
                  <a:pt x="1288362" y="91231"/>
                </a:lnTo>
                <a:lnTo>
                  <a:pt x="1289257" y="91826"/>
                </a:lnTo>
                <a:lnTo>
                  <a:pt x="1281490" y="115341"/>
                </a:lnTo>
                <a:lnTo>
                  <a:pt x="1243718" y="115341"/>
                </a:lnTo>
                <a:lnTo>
                  <a:pt x="1235607" y="115788"/>
                </a:lnTo>
                <a:lnTo>
                  <a:pt x="1212857" y="133150"/>
                </a:lnTo>
                <a:lnTo>
                  <a:pt x="1213657" y="140195"/>
                </a:lnTo>
                <a:lnTo>
                  <a:pt x="1251005" y="164900"/>
                </a:lnTo>
                <a:lnTo>
                  <a:pt x="1260893" y="168536"/>
                </a:lnTo>
                <a:lnTo>
                  <a:pt x="1297553" y="188006"/>
                </a:lnTo>
                <a:lnTo>
                  <a:pt x="1317373" y="223688"/>
                </a:lnTo>
                <a:lnTo>
                  <a:pt x="1317984" y="233508"/>
                </a:lnTo>
                <a:lnTo>
                  <a:pt x="1316831" y="245815"/>
                </a:lnTo>
                <a:lnTo>
                  <a:pt x="1313369" y="257135"/>
                </a:lnTo>
                <a:lnTo>
                  <a:pt x="1311772" y="259997"/>
                </a:lnTo>
                <a:close/>
              </a:path>
              <a:path w="1318260" h="374014">
                <a:moveTo>
                  <a:pt x="1278246" y="125163"/>
                </a:moveTo>
                <a:lnTo>
                  <a:pt x="1250462" y="115341"/>
                </a:lnTo>
                <a:lnTo>
                  <a:pt x="1281490" y="115341"/>
                </a:lnTo>
                <a:lnTo>
                  <a:pt x="1278246" y="125163"/>
                </a:lnTo>
                <a:close/>
              </a:path>
              <a:path w="1318260" h="374014">
                <a:moveTo>
                  <a:pt x="1244461" y="294525"/>
                </a:moveTo>
                <a:lnTo>
                  <a:pt x="1204427" y="286639"/>
                </a:lnTo>
                <a:lnTo>
                  <a:pt x="1174993" y="258997"/>
                </a:lnTo>
                <a:lnTo>
                  <a:pt x="1169299" y="236785"/>
                </a:lnTo>
                <a:lnTo>
                  <a:pt x="1205913" y="233956"/>
                </a:lnTo>
                <a:lnTo>
                  <a:pt x="1206409" y="241300"/>
                </a:lnTo>
                <a:lnTo>
                  <a:pt x="1210181" y="247500"/>
                </a:lnTo>
                <a:lnTo>
                  <a:pt x="1244461" y="259997"/>
                </a:lnTo>
                <a:lnTo>
                  <a:pt x="1311772" y="259997"/>
                </a:lnTo>
                <a:lnTo>
                  <a:pt x="1307601" y="267469"/>
                </a:lnTo>
                <a:lnTo>
                  <a:pt x="1299525" y="276818"/>
                </a:lnTo>
                <a:lnTo>
                  <a:pt x="1289161" y="284568"/>
                </a:lnTo>
                <a:lnTo>
                  <a:pt x="1276529" y="290101"/>
                </a:lnTo>
                <a:lnTo>
                  <a:pt x="1261629" y="293419"/>
                </a:lnTo>
                <a:lnTo>
                  <a:pt x="1244461" y="294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19998" y="556423"/>
            <a:ext cx="1445895" cy="1445895"/>
            <a:chOff x="719998" y="556423"/>
            <a:chExt cx="1445895" cy="1445895"/>
          </a:xfrm>
        </p:grpSpPr>
        <p:sp>
          <p:nvSpPr>
            <p:cNvPr id="6" name="object 6"/>
            <p:cNvSpPr/>
            <p:nvPr/>
          </p:nvSpPr>
          <p:spPr>
            <a:xfrm>
              <a:off x="719998" y="556423"/>
              <a:ext cx="1445895" cy="1445895"/>
            </a:xfrm>
            <a:custGeom>
              <a:avLst/>
              <a:gdLst/>
              <a:ahLst/>
              <a:cxnLst/>
              <a:rect l="l" t="t" r="r" b="b"/>
              <a:pathLst>
                <a:path w="1445895" h="1445895">
                  <a:moveTo>
                    <a:pt x="722698" y="1445397"/>
                  </a:moveTo>
                  <a:lnTo>
                    <a:pt x="675181" y="1443859"/>
                  </a:lnTo>
                  <a:lnTo>
                    <a:pt x="628484" y="1439311"/>
                  </a:lnTo>
                  <a:lnTo>
                    <a:pt x="582703" y="1431847"/>
                  </a:lnTo>
                  <a:lnTo>
                    <a:pt x="537933" y="1421563"/>
                  </a:lnTo>
                  <a:lnTo>
                    <a:pt x="494270" y="1408553"/>
                  </a:lnTo>
                  <a:lnTo>
                    <a:pt x="451808" y="1392913"/>
                  </a:lnTo>
                  <a:lnTo>
                    <a:pt x="410643" y="1374738"/>
                  </a:lnTo>
                  <a:lnTo>
                    <a:pt x="370871" y="1354124"/>
                  </a:lnTo>
                  <a:lnTo>
                    <a:pt x="332585" y="1331165"/>
                  </a:lnTo>
                  <a:lnTo>
                    <a:pt x="295882" y="1305957"/>
                  </a:lnTo>
                  <a:lnTo>
                    <a:pt x="260857" y="1278596"/>
                  </a:lnTo>
                  <a:lnTo>
                    <a:pt x="227605" y="1249175"/>
                  </a:lnTo>
                  <a:lnTo>
                    <a:pt x="196221" y="1217791"/>
                  </a:lnTo>
                  <a:lnTo>
                    <a:pt x="166801" y="1184539"/>
                  </a:lnTo>
                  <a:lnTo>
                    <a:pt x="139439" y="1149514"/>
                  </a:lnTo>
                  <a:lnTo>
                    <a:pt x="114231" y="1112811"/>
                  </a:lnTo>
                  <a:lnTo>
                    <a:pt x="91272" y="1074526"/>
                  </a:lnTo>
                  <a:lnTo>
                    <a:pt x="70658" y="1034753"/>
                  </a:lnTo>
                  <a:lnTo>
                    <a:pt x="52483" y="993588"/>
                  </a:lnTo>
                  <a:lnTo>
                    <a:pt x="36843" y="951126"/>
                  </a:lnTo>
                  <a:lnTo>
                    <a:pt x="23833" y="907463"/>
                  </a:lnTo>
                  <a:lnTo>
                    <a:pt x="13549" y="862693"/>
                  </a:lnTo>
                  <a:lnTo>
                    <a:pt x="6085" y="816912"/>
                  </a:lnTo>
                  <a:lnTo>
                    <a:pt x="1537" y="770216"/>
                  </a:lnTo>
                  <a:lnTo>
                    <a:pt x="0" y="722698"/>
                  </a:lnTo>
                  <a:lnTo>
                    <a:pt x="1537" y="675181"/>
                  </a:lnTo>
                  <a:lnTo>
                    <a:pt x="6085" y="628484"/>
                  </a:lnTo>
                  <a:lnTo>
                    <a:pt x="13549" y="582703"/>
                  </a:lnTo>
                  <a:lnTo>
                    <a:pt x="23833" y="537933"/>
                  </a:lnTo>
                  <a:lnTo>
                    <a:pt x="36843" y="494270"/>
                  </a:lnTo>
                  <a:lnTo>
                    <a:pt x="52483" y="451808"/>
                  </a:lnTo>
                  <a:lnTo>
                    <a:pt x="70658" y="410643"/>
                  </a:lnTo>
                  <a:lnTo>
                    <a:pt x="91272" y="370871"/>
                  </a:lnTo>
                  <a:lnTo>
                    <a:pt x="114276" y="332519"/>
                  </a:lnTo>
                  <a:lnTo>
                    <a:pt x="139439" y="295882"/>
                  </a:lnTo>
                  <a:lnTo>
                    <a:pt x="166801" y="260857"/>
                  </a:lnTo>
                  <a:lnTo>
                    <a:pt x="196221" y="227605"/>
                  </a:lnTo>
                  <a:lnTo>
                    <a:pt x="227605" y="196221"/>
                  </a:lnTo>
                  <a:lnTo>
                    <a:pt x="260857" y="166801"/>
                  </a:lnTo>
                  <a:lnTo>
                    <a:pt x="295882" y="139439"/>
                  </a:lnTo>
                  <a:lnTo>
                    <a:pt x="332585" y="114231"/>
                  </a:lnTo>
                  <a:lnTo>
                    <a:pt x="370871" y="91272"/>
                  </a:lnTo>
                  <a:lnTo>
                    <a:pt x="410643" y="70658"/>
                  </a:lnTo>
                  <a:lnTo>
                    <a:pt x="451808" y="52483"/>
                  </a:lnTo>
                  <a:lnTo>
                    <a:pt x="494270" y="36843"/>
                  </a:lnTo>
                  <a:lnTo>
                    <a:pt x="537933" y="23833"/>
                  </a:lnTo>
                  <a:lnTo>
                    <a:pt x="582703" y="13549"/>
                  </a:lnTo>
                  <a:lnTo>
                    <a:pt x="628484" y="6085"/>
                  </a:lnTo>
                  <a:lnTo>
                    <a:pt x="675181" y="1537"/>
                  </a:lnTo>
                  <a:lnTo>
                    <a:pt x="722698" y="0"/>
                  </a:lnTo>
                  <a:lnTo>
                    <a:pt x="774747" y="1875"/>
                  </a:lnTo>
                  <a:lnTo>
                    <a:pt x="826225" y="7450"/>
                  </a:lnTo>
                  <a:lnTo>
                    <a:pt x="876948" y="16650"/>
                  </a:lnTo>
                  <a:lnTo>
                    <a:pt x="926736" y="29399"/>
                  </a:lnTo>
                  <a:lnTo>
                    <a:pt x="975404" y="45622"/>
                  </a:lnTo>
                  <a:lnTo>
                    <a:pt x="1022773" y="65243"/>
                  </a:lnTo>
                  <a:lnTo>
                    <a:pt x="1068658" y="88186"/>
                  </a:lnTo>
                  <a:lnTo>
                    <a:pt x="1112877" y="114376"/>
                  </a:lnTo>
                  <a:lnTo>
                    <a:pt x="1155250" y="143738"/>
                  </a:lnTo>
                  <a:lnTo>
                    <a:pt x="1195592" y="176196"/>
                  </a:lnTo>
                  <a:lnTo>
                    <a:pt x="1233722" y="211674"/>
                  </a:lnTo>
                  <a:lnTo>
                    <a:pt x="1269200" y="249804"/>
                  </a:lnTo>
                  <a:lnTo>
                    <a:pt x="1301658" y="290147"/>
                  </a:lnTo>
                  <a:lnTo>
                    <a:pt x="1331059" y="332585"/>
                  </a:lnTo>
                  <a:lnTo>
                    <a:pt x="1357210" y="376738"/>
                  </a:lnTo>
                  <a:lnTo>
                    <a:pt x="1380154" y="422624"/>
                  </a:lnTo>
                  <a:lnTo>
                    <a:pt x="1399774" y="469992"/>
                  </a:lnTo>
                  <a:lnTo>
                    <a:pt x="1415997" y="518661"/>
                  </a:lnTo>
                  <a:lnTo>
                    <a:pt x="1428746" y="568448"/>
                  </a:lnTo>
                  <a:lnTo>
                    <a:pt x="1437946" y="619171"/>
                  </a:lnTo>
                  <a:lnTo>
                    <a:pt x="1443521" y="670649"/>
                  </a:lnTo>
                  <a:lnTo>
                    <a:pt x="1445397" y="722698"/>
                  </a:lnTo>
                  <a:lnTo>
                    <a:pt x="1443859" y="770216"/>
                  </a:lnTo>
                  <a:lnTo>
                    <a:pt x="1439311" y="816912"/>
                  </a:lnTo>
                  <a:lnTo>
                    <a:pt x="1431847" y="862693"/>
                  </a:lnTo>
                  <a:lnTo>
                    <a:pt x="1421563" y="907463"/>
                  </a:lnTo>
                  <a:lnTo>
                    <a:pt x="1408553" y="951126"/>
                  </a:lnTo>
                  <a:lnTo>
                    <a:pt x="1392913" y="993588"/>
                  </a:lnTo>
                  <a:lnTo>
                    <a:pt x="1374738" y="1034753"/>
                  </a:lnTo>
                  <a:lnTo>
                    <a:pt x="1354124" y="1074526"/>
                  </a:lnTo>
                  <a:lnTo>
                    <a:pt x="1331165" y="1112811"/>
                  </a:lnTo>
                  <a:lnTo>
                    <a:pt x="1305957" y="1149514"/>
                  </a:lnTo>
                  <a:lnTo>
                    <a:pt x="1278596" y="1184539"/>
                  </a:lnTo>
                  <a:lnTo>
                    <a:pt x="1249175" y="1217791"/>
                  </a:lnTo>
                  <a:lnTo>
                    <a:pt x="1217791" y="1249175"/>
                  </a:lnTo>
                  <a:lnTo>
                    <a:pt x="1184539" y="1278596"/>
                  </a:lnTo>
                  <a:lnTo>
                    <a:pt x="1149514" y="1305957"/>
                  </a:lnTo>
                  <a:lnTo>
                    <a:pt x="1112811" y="1331165"/>
                  </a:lnTo>
                  <a:lnTo>
                    <a:pt x="1074526" y="1354124"/>
                  </a:lnTo>
                  <a:lnTo>
                    <a:pt x="1034753" y="1374738"/>
                  </a:lnTo>
                  <a:lnTo>
                    <a:pt x="993588" y="1392913"/>
                  </a:lnTo>
                  <a:lnTo>
                    <a:pt x="951126" y="1408553"/>
                  </a:lnTo>
                  <a:lnTo>
                    <a:pt x="907463" y="1421563"/>
                  </a:lnTo>
                  <a:lnTo>
                    <a:pt x="862693" y="1431847"/>
                  </a:lnTo>
                  <a:lnTo>
                    <a:pt x="816912" y="1439311"/>
                  </a:lnTo>
                  <a:lnTo>
                    <a:pt x="770216" y="1443859"/>
                  </a:lnTo>
                  <a:lnTo>
                    <a:pt x="722698" y="1445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7399" y="1007842"/>
              <a:ext cx="523875" cy="554355"/>
            </a:xfrm>
            <a:custGeom>
              <a:avLst/>
              <a:gdLst/>
              <a:ahLst/>
              <a:cxnLst/>
              <a:rect l="l" t="t" r="r" b="b"/>
              <a:pathLst>
                <a:path w="523875" h="554355">
                  <a:moveTo>
                    <a:pt x="160734" y="553937"/>
                  </a:moveTo>
                  <a:lnTo>
                    <a:pt x="120662" y="550253"/>
                  </a:lnTo>
                  <a:lnTo>
                    <a:pt x="82896" y="539202"/>
                  </a:lnTo>
                  <a:lnTo>
                    <a:pt x="49745" y="519669"/>
                  </a:lnTo>
                  <a:lnTo>
                    <a:pt x="23217" y="490834"/>
                  </a:lnTo>
                  <a:lnTo>
                    <a:pt x="5804" y="452473"/>
                  </a:lnTo>
                  <a:lnTo>
                    <a:pt x="0" y="404662"/>
                  </a:lnTo>
                  <a:lnTo>
                    <a:pt x="0" y="159245"/>
                  </a:lnTo>
                  <a:lnTo>
                    <a:pt x="10752" y="90338"/>
                  </a:lnTo>
                  <a:lnTo>
                    <a:pt x="43011" y="40481"/>
                  </a:lnTo>
                  <a:lnTo>
                    <a:pt x="94133" y="10120"/>
                  </a:lnTo>
                  <a:lnTo>
                    <a:pt x="161477" y="0"/>
                  </a:lnTo>
                  <a:lnTo>
                    <a:pt x="197085" y="2669"/>
                  </a:lnTo>
                  <a:lnTo>
                    <a:pt x="228450" y="10678"/>
                  </a:lnTo>
                  <a:lnTo>
                    <a:pt x="255574" y="24026"/>
                  </a:lnTo>
                  <a:lnTo>
                    <a:pt x="278457" y="42713"/>
                  </a:lnTo>
                  <a:lnTo>
                    <a:pt x="288531" y="55661"/>
                  </a:lnTo>
                  <a:lnTo>
                    <a:pt x="159990" y="55661"/>
                  </a:lnTo>
                  <a:lnTo>
                    <a:pt x="135963" y="57354"/>
                  </a:lnTo>
                  <a:lnTo>
                    <a:pt x="96896" y="70897"/>
                  </a:lnTo>
                  <a:lnTo>
                    <a:pt x="61540" y="116309"/>
                  </a:lnTo>
                  <a:lnTo>
                    <a:pt x="54768" y="163115"/>
                  </a:lnTo>
                  <a:lnTo>
                    <a:pt x="54768" y="400049"/>
                  </a:lnTo>
                  <a:lnTo>
                    <a:pt x="61986" y="443060"/>
                  </a:lnTo>
                  <a:lnTo>
                    <a:pt x="83640" y="474463"/>
                  </a:lnTo>
                  <a:lnTo>
                    <a:pt x="117239" y="493550"/>
                  </a:lnTo>
                  <a:lnTo>
                    <a:pt x="159990" y="499912"/>
                  </a:lnTo>
                  <a:lnTo>
                    <a:pt x="290853" y="499912"/>
                  </a:lnTo>
                  <a:lnTo>
                    <a:pt x="273099" y="517771"/>
                  </a:lnTo>
                  <a:lnTo>
                    <a:pt x="248495" y="533594"/>
                  </a:lnTo>
                  <a:lnTo>
                    <a:pt x="221567" y="544895"/>
                  </a:lnTo>
                  <a:lnTo>
                    <a:pt x="192313" y="551676"/>
                  </a:lnTo>
                  <a:lnTo>
                    <a:pt x="160734" y="553937"/>
                  </a:lnTo>
                  <a:close/>
                </a:path>
                <a:path w="523875" h="554355">
                  <a:moveTo>
                    <a:pt x="290853" y="499912"/>
                  </a:moveTo>
                  <a:lnTo>
                    <a:pt x="159990" y="499912"/>
                  </a:lnTo>
                  <a:lnTo>
                    <a:pt x="182434" y="498321"/>
                  </a:lnTo>
                  <a:lnTo>
                    <a:pt x="202591" y="493550"/>
                  </a:lnTo>
                  <a:lnTo>
                    <a:pt x="236040" y="474463"/>
                  </a:lnTo>
                  <a:lnTo>
                    <a:pt x="257806" y="442688"/>
                  </a:lnTo>
                  <a:lnTo>
                    <a:pt x="264947" y="400049"/>
                  </a:lnTo>
                  <a:lnTo>
                    <a:pt x="265062" y="163115"/>
                  </a:lnTo>
                  <a:lnTo>
                    <a:pt x="263369" y="138354"/>
                  </a:lnTo>
                  <a:lnTo>
                    <a:pt x="249826" y="98319"/>
                  </a:lnTo>
                  <a:lnTo>
                    <a:pt x="222999" y="71065"/>
                  </a:lnTo>
                  <a:lnTo>
                    <a:pt x="184007" y="57373"/>
                  </a:lnTo>
                  <a:lnTo>
                    <a:pt x="159990" y="55661"/>
                  </a:lnTo>
                  <a:lnTo>
                    <a:pt x="288531" y="55661"/>
                  </a:lnTo>
                  <a:lnTo>
                    <a:pt x="309598" y="93389"/>
                  </a:lnTo>
                  <a:lnTo>
                    <a:pt x="319924" y="159245"/>
                  </a:lnTo>
                  <a:lnTo>
                    <a:pt x="319979" y="404662"/>
                  </a:lnTo>
                  <a:lnTo>
                    <a:pt x="317049" y="440586"/>
                  </a:lnTo>
                  <a:lnTo>
                    <a:pt x="308259" y="471412"/>
                  </a:lnTo>
                  <a:lnTo>
                    <a:pt x="293609" y="497140"/>
                  </a:lnTo>
                  <a:lnTo>
                    <a:pt x="290853" y="499912"/>
                  </a:lnTo>
                  <a:close/>
                </a:path>
                <a:path w="523875" h="554355">
                  <a:moveTo>
                    <a:pt x="400031" y="110430"/>
                  </a:moveTo>
                  <a:lnTo>
                    <a:pt x="386466" y="60744"/>
                  </a:lnTo>
                  <a:lnTo>
                    <a:pt x="391250" y="59729"/>
                  </a:lnTo>
                  <a:lnTo>
                    <a:pt x="401072" y="57149"/>
                  </a:lnTo>
                  <a:lnTo>
                    <a:pt x="443218" y="36788"/>
                  </a:lnTo>
                  <a:lnTo>
                    <a:pt x="467748" y="12203"/>
                  </a:lnTo>
                  <a:lnTo>
                    <a:pt x="523409" y="12203"/>
                  </a:lnTo>
                  <a:lnTo>
                    <a:pt x="523409" y="82301"/>
                  </a:lnTo>
                  <a:lnTo>
                    <a:pt x="467748" y="82301"/>
                  </a:lnTo>
                  <a:lnTo>
                    <a:pt x="462166" y="86654"/>
                  </a:lnTo>
                  <a:lnTo>
                    <a:pt x="427489" y="102839"/>
                  </a:lnTo>
                  <a:lnTo>
                    <a:pt x="414764" y="106709"/>
                  </a:lnTo>
                  <a:lnTo>
                    <a:pt x="400031" y="110430"/>
                  </a:lnTo>
                  <a:close/>
                </a:path>
                <a:path w="523875" h="554355">
                  <a:moveTo>
                    <a:pt x="386338" y="60771"/>
                  </a:moveTo>
                  <a:lnTo>
                    <a:pt x="386338" y="60275"/>
                  </a:lnTo>
                  <a:lnTo>
                    <a:pt x="386466" y="60744"/>
                  </a:lnTo>
                  <a:lnTo>
                    <a:pt x="386338" y="60771"/>
                  </a:lnTo>
                  <a:close/>
                </a:path>
                <a:path w="523875" h="554355">
                  <a:moveTo>
                    <a:pt x="523409" y="545602"/>
                  </a:moveTo>
                  <a:lnTo>
                    <a:pt x="467748" y="545602"/>
                  </a:lnTo>
                  <a:lnTo>
                    <a:pt x="467748" y="82301"/>
                  </a:lnTo>
                  <a:lnTo>
                    <a:pt x="523409" y="82301"/>
                  </a:lnTo>
                  <a:lnTo>
                    <a:pt x="523409" y="545602"/>
                  </a:lnTo>
                  <a:close/>
                </a:path>
              </a:pathLst>
            </a:custGeom>
            <a:solidFill>
              <a:srgbClr val="F49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01391" y="621373"/>
            <a:ext cx="3900804" cy="3900804"/>
            <a:chOff x="4501391" y="621373"/>
            <a:chExt cx="3900804" cy="3900804"/>
          </a:xfrm>
        </p:grpSpPr>
        <p:sp>
          <p:nvSpPr>
            <p:cNvPr id="9" name="object 9"/>
            <p:cNvSpPr/>
            <p:nvPr/>
          </p:nvSpPr>
          <p:spPr>
            <a:xfrm>
              <a:off x="4501391" y="621373"/>
              <a:ext cx="3900767" cy="39007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29913" y="2672569"/>
              <a:ext cx="1092297" cy="10922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5165" y="1232224"/>
            <a:ext cx="3576954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40" dirty="0">
                <a:solidFill>
                  <a:srgbClr val="1C4487"/>
                </a:solidFill>
                <a:latin typeface="Verdana"/>
                <a:cs typeface="Verdana"/>
              </a:rPr>
              <a:t>Based</a:t>
            </a:r>
            <a:r>
              <a:rPr sz="1800" spc="-17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on</a:t>
            </a:r>
            <a:r>
              <a:rPr sz="1800" spc="-17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800" spc="-17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1C4487"/>
                </a:solidFill>
                <a:latin typeface="Verdana"/>
                <a:cs typeface="Verdana"/>
              </a:rPr>
              <a:t>dataset</a:t>
            </a:r>
            <a:r>
              <a:rPr sz="1800" spc="-17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1C4487"/>
                </a:solidFill>
                <a:latin typeface="Verdana"/>
                <a:cs typeface="Verdana"/>
              </a:rPr>
              <a:t>we</a:t>
            </a:r>
            <a:r>
              <a:rPr sz="1800" spc="-17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see</a:t>
            </a:r>
            <a:r>
              <a:rPr sz="1800" spc="-17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that 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percentage </a:t>
            </a:r>
            <a:r>
              <a:rPr sz="1800" spc="-5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in  </a:t>
            </a:r>
            <a:r>
              <a:rPr sz="1800" spc="-55" dirty="0">
                <a:solidFill>
                  <a:srgbClr val="1C4487"/>
                </a:solidFill>
                <a:latin typeface="Verdana"/>
                <a:cs typeface="Verdana"/>
              </a:rPr>
              <a:t>portugal </a:t>
            </a:r>
            <a:r>
              <a:rPr sz="1800" spc="-100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800" b="1" spc="-229" dirty="0">
                <a:solidFill>
                  <a:srgbClr val="1C4487"/>
                </a:solidFill>
                <a:latin typeface="Verdana"/>
                <a:cs typeface="Verdana"/>
              </a:rPr>
              <a:t>July </a:t>
            </a:r>
            <a:r>
              <a:rPr sz="1800" b="1" spc="-200" dirty="0">
                <a:solidFill>
                  <a:srgbClr val="1C4487"/>
                </a:solidFill>
                <a:latin typeface="Verdana"/>
                <a:cs typeface="Verdana"/>
              </a:rPr>
              <a:t>2015 </a:t>
            </a:r>
            <a:r>
              <a:rPr sz="1800" b="1" spc="-80" dirty="0">
                <a:solidFill>
                  <a:srgbClr val="1C4487"/>
                </a:solidFill>
                <a:latin typeface="Verdana"/>
                <a:cs typeface="Verdana"/>
              </a:rPr>
              <a:t>- </a:t>
            </a:r>
            <a:r>
              <a:rPr sz="1800" b="1" spc="-155" dirty="0">
                <a:solidFill>
                  <a:srgbClr val="1C4487"/>
                </a:solidFill>
                <a:latin typeface="Verdana"/>
                <a:cs typeface="Verdana"/>
              </a:rPr>
              <a:t>August  </a:t>
            </a:r>
            <a:r>
              <a:rPr sz="1800" b="1" spc="-200" dirty="0">
                <a:solidFill>
                  <a:srgbClr val="1C4487"/>
                </a:solidFill>
                <a:latin typeface="Verdana"/>
                <a:cs typeface="Verdana"/>
              </a:rPr>
              <a:t>2017 </a:t>
            </a:r>
            <a:r>
              <a:rPr sz="1800" b="1" spc="-160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800" b="1" spc="-295" dirty="0">
                <a:solidFill>
                  <a:srgbClr val="1C4487"/>
                </a:solidFill>
                <a:latin typeface="Verdana"/>
                <a:cs typeface="Verdana"/>
              </a:rPr>
              <a:t>37.1%</a:t>
            </a:r>
            <a:r>
              <a:rPr sz="1800" spc="-295" dirty="0">
                <a:solidFill>
                  <a:srgbClr val="1C4487"/>
                </a:solidFill>
                <a:latin typeface="Verdana"/>
                <a:cs typeface="Verdana"/>
              </a:rPr>
              <a:t>, </a:t>
            </a:r>
            <a:r>
              <a:rPr sz="1800" spc="-40" dirty="0">
                <a:solidFill>
                  <a:srgbClr val="1C4487"/>
                </a:solidFill>
                <a:latin typeface="Verdana"/>
                <a:cs typeface="Verdana"/>
              </a:rPr>
              <a:t>which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slightly  </a:t>
            </a:r>
            <a:r>
              <a:rPr sz="1800" spc="-40" dirty="0">
                <a:solidFill>
                  <a:srgbClr val="1C4487"/>
                </a:solidFill>
                <a:latin typeface="Verdana"/>
                <a:cs typeface="Verdana"/>
              </a:rPr>
              <a:t>below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industry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standard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around 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800" spc="-85" dirty="0">
                <a:solidFill>
                  <a:srgbClr val="1C4487"/>
                </a:solidFill>
                <a:latin typeface="Verdana"/>
                <a:cs typeface="Verdana"/>
              </a:rPr>
              <a:t>year </a:t>
            </a:r>
            <a:r>
              <a:rPr sz="1800" spc="-45" dirty="0">
                <a:solidFill>
                  <a:srgbClr val="1C4487"/>
                </a:solidFill>
                <a:latin typeface="Verdana"/>
                <a:cs typeface="Verdana"/>
              </a:rPr>
              <a:t>at </a:t>
            </a:r>
            <a:r>
              <a:rPr sz="1800" b="1" spc="-200" dirty="0">
                <a:solidFill>
                  <a:srgbClr val="1C4487"/>
                </a:solidFill>
                <a:latin typeface="Verdana"/>
                <a:cs typeface="Verdana"/>
              </a:rPr>
              <a:t>41.</a:t>
            </a:r>
            <a:r>
              <a:rPr sz="1800" b="1" spc="-43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b="1" spc="-455" dirty="0">
                <a:solidFill>
                  <a:srgbClr val="1C4487"/>
                </a:solidFill>
                <a:latin typeface="Verdana"/>
                <a:cs typeface="Verdana"/>
              </a:rPr>
              <a:t>3%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65165" y="3722308"/>
            <a:ext cx="18580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source </a:t>
            </a:r>
            <a:r>
              <a:rPr sz="1000" spc="-225" dirty="0">
                <a:solidFill>
                  <a:srgbClr val="1C4487"/>
                </a:solidFill>
                <a:latin typeface="Verdana"/>
                <a:cs typeface="Verdana"/>
              </a:rPr>
              <a:t>: </a:t>
            </a:r>
            <a:r>
              <a:rPr sz="1000" u="sng" spc="-3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Hotel </a:t>
            </a:r>
            <a:r>
              <a:rPr sz="1000" u="sng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management</a:t>
            </a:r>
            <a:r>
              <a:rPr sz="1000" u="sng" spc="-229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 </a:t>
            </a:r>
            <a:r>
              <a:rPr sz="1000" u="sng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net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930" y="555689"/>
            <a:ext cx="3965461" cy="350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500" y="1416797"/>
            <a:ext cx="4727689" cy="29232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9833" y="1277506"/>
            <a:ext cx="3456304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9415" algn="l"/>
                <a:tab pos="400050" algn="l"/>
              </a:tabLst>
            </a:pPr>
            <a:r>
              <a:rPr sz="1500" spc="-85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500" spc="-80" dirty="0">
                <a:solidFill>
                  <a:srgbClr val="1C4487"/>
                </a:solidFill>
                <a:latin typeface="Verdana"/>
                <a:cs typeface="Verdana"/>
              </a:rPr>
              <a:t>our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analysis </a:t>
            </a:r>
            <a:r>
              <a:rPr sz="1500" spc="-10" dirty="0">
                <a:solidFill>
                  <a:srgbClr val="1C4487"/>
                </a:solidFill>
                <a:latin typeface="Verdana"/>
                <a:cs typeface="Verdana"/>
              </a:rPr>
              <a:t>we </a:t>
            </a:r>
            <a:r>
              <a:rPr sz="1500" spc="-65" dirty="0">
                <a:solidFill>
                  <a:srgbClr val="1C4487"/>
                </a:solidFill>
                <a:latin typeface="Verdana"/>
                <a:cs typeface="Verdana"/>
              </a:rPr>
              <a:t>see </a:t>
            </a:r>
            <a:r>
              <a:rPr sz="1500" spc="-55" dirty="0">
                <a:solidFill>
                  <a:srgbClr val="1C4487"/>
                </a:solidFill>
                <a:latin typeface="Verdana"/>
                <a:cs typeface="Verdana"/>
              </a:rPr>
              <a:t>that  </a:t>
            </a:r>
            <a:r>
              <a:rPr sz="1500" b="1" spc="-140" dirty="0">
                <a:solidFill>
                  <a:srgbClr val="1C4487"/>
                </a:solidFill>
                <a:latin typeface="Verdana"/>
                <a:cs typeface="Verdana"/>
              </a:rPr>
              <a:t>corporate </a:t>
            </a:r>
            <a:r>
              <a:rPr sz="1500" b="1" spc="-170" dirty="0">
                <a:solidFill>
                  <a:srgbClr val="1C4487"/>
                </a:solidFill>
                <a:latin typeface="Verdana"/>
                <a:cs typeface="Verdana"/>
              </a:rPr>
              <a:t>,</a:t>
            </a:r>
            <a:r>
              <a:rPr sz="1500" b="1" spc="17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b="1" spc="-140" dirty="0">
                <a:solidFill>
                  <a:srgbClr val="1C4487"/>
                </a:solidFill>
                <a:latin typeface="Verdana"/>
                <a:cs typeface="Verdana"/>
              </a:rPr>
              <a:t>Direct </a:t>
            </a:r>
            <a:r>
              <a:rPr sz="1500" b="1" spc="-170" dirty="0">
                <a:solidFill>
                  <a:srgbClr val="1C4487"/>
                </a:solidFill>
                <a:latin typeface="Verdana"/>
                <a:cs typeface="Verdana"/>
              </a:rPr>
              <a:t>, </a:t>
            </a:r>
            <a:r>
              <a:rPr sz="1500" b="1" spc="-120" dirty="0">
                <a:solidFill>
                  <a:srgbClr val="1C4487"/>
                </a:solidFill>
                <a:latin typeface="Verdana"/>
                <a:cs typeface="Verdana"/>
              </a:rPr>
              <a:t>and </a:t>
            </a:r>
            <a:r>
              <a:rPr sz="1500" b="1" spc="-125" dirty="0">
                <a:solidFill>
                  <a:srgbClr val="1C4487"/>
                </a:solidFill>
                <a:latin typeface="Verdana"/>
                <a:cs typeface="Verdana"/>
              </a:rPr>
              <a:t>Aviation  </a:t>
            </a:r>
            <a:r>
              <a:rPr sz="1500" spc="-4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5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500" spc="-6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500" spc="-60" dirty="0">
                <a:solidFill>
                  <a:srgbClr val="1C4487"/>
                </a:solidFill>
                <a:latin typeface="Verdana"/>
                <a:cs typeface="Verdana"/>
              </a:rPr>
              <a:t>around</a:t>
            </a:r>
            <a:r>
              <a:rPr sz="1500" spc="-2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b="1" spc="-170" dirty="0">
                <a:solidFill>
                  <a:srgbClr val="1C4487"/>
                </a:solidFill>
                <a:latin typeface="Verdana"/>
                <a:cs typeface="Verdana"/>
              </a:rPr>
              <a:t>18</a:t>
            </a:r>
            <a:endParaRPr sz="1500">
              <a:latin typeface="Verdana"/>
              <a:cs typeface="Verdana"/>
            </a:endParaRPr>
          </a:p>
          <a:p>
            <a:pPr marL="399415">
              <a:lnSpc>
                <a:spcPct val="100000"/>
              </a:lnSpc>
            </a:pPr>
            <a:r>
              <a:rPr sz="1500" b="1" spc="-65" dirty="0">
                <a:solidFill>
                  <a:srgbClr val="1C4487"/>
                </a:solidFill>
                <a:latin typeface="Verdana"/>
                <a:cs typeface="Verdana"/>
              </a:rPr>
              <a:t>- </a:t>
            </a:r>
            <a:r>
              <a:rPr sz="1500" b="1" spc="-170" dirty="0">
                <a:solidFill>
                  <a:srgbClr val="1C4487"/>
                </a:solidFill>
                <a:latin typeface="Verdana"/>
                <a:cs typeface="Verdana"/>
              </a:rPr>
              <a:t>22 </a:t>
            </a:r>
            <a:r>
              <a:rPr sz="1500" b="1" spc="-590" dirty="0">
                <a:solidFill>
                  <a:srgbClr val="1C4487"/>
                </a:solidFill>
                <a:latin typeface="Verdana"/>
                <a:cs typeface="Verdana"/>
              </a:rPr>
              <a:t>%</a:t>
            </a:r>
            <a:r>
              <a:rPr sz="1500" b="1" spc="26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spc="-4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500" spc="-75" dirty="0">
                <a:solidFill>
                  <a:srgbClr val="1C4487"/>
                </a:solidFill>
                <a:latin typeface="Verdana"/>
                <a:cs typeface="Verdana"/>
              </a:rPr>
              <a:t>their</a:t>
            </a:r>
            <a:r>
              <a:rPr sz="1500" spc="-2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spc="-60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 marL="399415" indent="-387350">
              <a:lnSpc>
                <a:spcPct val="100000"/>
              </a:lnSpc>
              <a:spcBef>
                <a:spcPts val="1290"/>
              </a:spcBef>
              <a:buFont typeface="Verdana"/>
              <a:buAutoNum type="arabicPeriod" startAt="2"/>
              <a:tabLst>
                <a:tab pos="399415" algn="l"/>
                <a:tab pos="400050" algn="l"/>
              </a:tabLst>
            </a:pPr>
            <a:r>
              <a:rPr sz="1500" b="1" spc="-160" dirty="0">
                <a:solidFill>
                  <a:srgbClr val="1C4487"/>
                </a:solidFill>
                <a:latin typeface="Verdana"/>
                <a:cs typeface="Verdana"/>
              </a:rPr>
              <a:t>Travel </a:t>
            </a:r>
            <a:r>
              <a:rPr sz="1500" b="1" spc="-125" dirty="0">
                <a:solidFill>
                  <a:srgbClr val="1C4487"/>
                </a:solidFill>
                <a:latin typeface="Verdana"/>
                <a:cs typeface="Verdana"/>
              </a:rPr>
              <a:t>Agent </a:t>
            </a:r>
            <a:r>
              <a:rPr sz="1500" b="1" spc="-165" dirty="0">
                <a:solidFill>
                  <a:srgbClr val="1C4487"/>
                </a:solidFill>
                <a:latin typeface="Verdana"/>
                <a:cs typeface="Verdana"/>
              </a:rPr>
              <a:t>(Online</a:t>
            </a:r>
            <a:r>
              <a:rPr sz="1500" b="1" spc="-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b="1" spc="-565" dirty="0">
                <a:solidFill>
                  <a:srgbClr val="1C4487"/>
                </a:solidFill>
                <a:latin typeface="Verdana"/>
                <a:cs typeface="Verdana"/>
              </a:rPr>
              <a:t>/</a:t>
            </a:r>
            <a:r>
              <a:rPr sz="1500" b="1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b="1" spc="-160" dirty="0">
                <a:solidFill>
                  <a:srgbClr val="1C4487"/>
                </a:solidFill>
                <a:latin typeface="Verdana"/>
                <a:cs typeface="Verdana"/>
              </a:rPr>
              <a:t>Ofﬂine)</a:t>
            </a:r>
            <a:endParaRPr sz="1500">
              <a:latin typeface="Verdana"/>
              <a:cs typeface="Verdana"/>
            </a:endParaRPr>
          </a:p>
          <a:p>
            <a:pPr marL="399415">
              <a:lnSpc>
                <a:spcPct val="100000"/>
              </a:lnSpc>
            </a:pPr>
            <a:r>
              <a:rPr sz="1500" spc="-4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5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500" spc="-6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500" spc="-60" dirty="0">
                <a:solidFill>
                  <a:srgbClr val="1C4487"/>
                </a:solidFill>
                <a:latin typeface="Verdana"/>
                <a:cs typeface="Verdana"/>
              </a:rPr>
              <a:t>around</a:t>
            </a:r>
            <a:r>
              <a:rPr sz="1500" spc="-19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b="1" spc="-170" dirty="0">
                <a:solidFill>
                  <a:srgbClr val="1C4487"/>
                </a:solidFill>
                <a:latin typeface="Verdana"/>
                <a:cs typeface="Verdana"/>
              </a:rPr>
              <a:t>34</a:t>
            </a:r>
            <a:endParaRPr sz="1500">
              <a:latin typeface="Verdana"/>
              <a:cs typeface="Verdana"/>
            </a:endParaRPr>
          </a:p>
          <a:p>
            <a:pPr marL="399415">
              <a:lnSpc>
                <a:spcPct val="100000"/>
              </a:lnSpc>
            </a:pPr>
            <a:r>
              <a:rPr sz="1500" b="1" spc="-65" dirty="0">
                <a:solidFill>
                  <a:srgbClr val="1C4487"/>
                </a:solidFill>
                <a:latin typeface="Verdana"/>
                <a:cs typeface="Verdana"/>
              </a:rPr>
              <a:t>- </a:t>
            </a:r>
            <a:r>
              <a:rPr sz="1500" b="1" spc="-170" dirty="0">
                <a:solidFill>
                  <a:srgbClr val="1C4487"/>
                </a:solidFill>
                <a:latin typeface="Verdana"/>
                <a:cs typeface="Verdana"/>
              </a:rPr>
              <a:t>36</a:t>
            </a:r>
            <a:r>
              <a:rPr sz="1500" b="1" spc="-15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b="1" spc="-590" dirty="0">
                <a:solidFill>
                  <a:srgbClr val="1C4487"/>
                </a:solidFill>
                <a:latin typeface="Verdana"/>
                <a:cs typeface="Verdana"/>
              </a:rPr>
              <a:t>%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Verdana"/>
              <a:cs typeface="Verdana"/>
            </a:endParaRPr>
          </a:p>
          <a:p>
            <a:pPr marL="399415" marR="365760" indent="-387350">
              <a:lnSpc>
                <a:spcPct val="100000"/>
              </a:lnSpc>
              <a:buClr>
                <a:srgbClr val="1C4487"/>
              </a:buClr>
              <a:buFont typeface="Verdana"/>
              <a:buAutoNum type="arabicPeriod" startAt="3"/>
              <a:tabLst>
                <a:tab pos="448945" algn="l"/>
                <a:tab pos="449580" algn="l"/>
              </a:tabLst>
            </a:pPr>
            <a:r>
              <a:rPr dirty="0"/>
              <a:t>	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Lastly </a:t>
            </a:r>
            <a:r>
              <a:rPr sz="1500" b="1" spc="-145" dirty="0">
                <a:solidFill>
                  <a:srgbClr val="1C4487"/>
                </a:solidFill>
                <a:latin typeface="Verdana"/>
                <a:cs typeface="Verdana"/>
              </a:rPr>
              <a:t>Group </a:t>
            </a:r>
            <a:r>
              <a:rPr sz="1500" spc="-4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500" spc="-7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500" spc="-60" dirty="0">
                <a:solidFill>
                  <a:srgbClr val="1C4487"/>
                </a:solidFill>
                <a:latin typeface="Verdana"/>
                <a:cs typeface="Verdana"/>
              </a:rPr>
              <a:t>highest 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500" spc="-6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500" spc="-60" dirty="0">
                <a:solidFill>
                  <a:srgbClr val="1C4487"/>
                </a:solidFill>
                <a:latin typeface="Verdana"/>
                <a:cs typeface="Verdana"/>
              </a:rPr>
              <a:t>around </a:t>
            </a:r>
            <a:r>
              <a:rPr sz="1500" b="1" spc="-170" dirty="0">
                <a:solidFill>
                  <a:srgbClr val="1C4487"/>
                </a:solidFill>
                <a:latin typeface="Verdana"/>
                <a:cs typeface="Verdana"/>
              </a:rPr>
              <a:t>61</a:t>
            </a:r>
            <a:r>
              <a:rPr sz="1500" b="1" spc="-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b="1" spc="-590" dirty="0">
                <a:solidFill>
                  <a:srgbClr val="1C4487"/>
                </a:solidFill>
                <a:latin typeface="Verdana"/>
                <a:cs typeface="Verdana"/>
              </a:rPr>
              <a:t>%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4476" y="126190"/>
            <a:ext cx="4148275" cy="275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3463" y="583389"/>
            <a:ext cx="1251585" cy="351155"/>
          </a:xfrm>
          <a:custGeom>
            <a:avLst/>
            <a:gdLst/>
            <a:ahLst/>
            <a:cxnLst/>
            <a:rect l="l" t="t" r="r" b="b"/>
            <a:pathLst>
              <a:path w="1251585" h="351155">
                <a:moveTo>
                  <a:pt x="163175" y="248095"/>
                </a:moveTo>
                <a:lnTo>
                  <a:pt x="89445" y="248095"/>
                </a:lnTo>
                <a:lnTo>
                  <a:pt x="102374" y="247323"/>
                </a:lnTo>
                <a:lnTo>
                  <a:pt x="114076" y="245007"/>
                </a:lnTo>
                <a:lnTo>
                  <a:pt x="146855" y="220562"/>
                </a:lnTo>
                <a:lnTo>
                  <a:pt x="151209" y="199726"/>
                </a:lnTo>
                <a:lnTo>
                  <a:pt x="150632" y="191671"/>
                </a:lnTo>
                <a:lnTo>
                  <a:pt x="125935" y="157459"/>
                </a:lnTo>
                <a:lnTo>
                  <a:pt x="71222" y="133888"/>
                </a:lnTo>
                <a:lnTo>
                  <a:pt x="60609" y="129554"/>
                </a:lnTo>
                <a:lnTo>
                  <a:pt x="22835" y="106513"/>
                </a:lnTo>
                <a:lnTo>
                  <a:pt x="6845" y="65632"/>
                </a:lnTo>
                <a:lnTo>
                  <a:pt x="7441" y="57335"/>
                </a:lnTo>
                <a:lnTo>
                  <a:pt x="28314" y="20165"/>
                </a:lnTo>
                <a:lnTo>
                  <a:pt x="66563" y="2343"/>
                </a:lnTo>
                <a:lnTo>
                  <a:pt x="92570" y="0"/>
                </a:lnTo>
                <a:lnTo>
                  <a:pt x="101472" y="167"/>
                </a:lnTo>
                <a:lnTo>
                  <a:pt x="141935" y="8622"/>
                </a:lnTo>
                <a:lnTo>
                  <a:pt x="148232" y="11459"/>
                </a:lnTo>
                <a:lnTo>
                  <a:pt x="143113" y="27086"/>
                </a:lnTo>
                <a:lnTo>
                  <a:pt x="93314" y="27086"/>
                </a:lnTo>
                <a:lnTo>
                  <a:pt x="80496" y="27765"/>
                </a:lnTo>
                <a:lnTo>
                  <a:pt x="44062" y="43875"/>
                </a:lnTo>
                <a:lnTo>
                  <a:pt x="35718" y="67567"/>
                </a:lnTo>
                <a:lnTo>
                  <a:pt x="35718" y="75108"/>
                </a:lnTo>
                <a:lnTo>
                  <a:pt x="70014" y="103983"/>
                </a:lnTo>
                <a:lnTo>
                  <a:pt x="108467" y="118866"/>
                </a:lnTo>
                <a:lnTo>
                  <a:pt x="120141" y="123638"/>
                </a:lnTo>
                <a:lnTo>
                  <a:pt x="155599" y="143544"/>
                </a:lnTo>
                <a:lnTo>
                  <a:pt x="177960" y="175355"/>
                </a:lnTo>
                <a:lnTo>
                  <a:pt x="180974" y="197048"/>
                </a:lnTo>
                <a:lnTo>
                  <a:pt x="179579" y="213688"/>
                </a:lnTo>
                <a:lnTo>
                  <a:pt x="175393" y="228636"/>
                </a:lnTo>
                <a:lnTo>
                  <a:pt x="168416" y="241891"/>
                </a:lnTo>
                <a:lnTo>
                  <a:pt x="163175" y="248095"/>
                </a:lnTo>
                <a:close/>
              </a:path>
              <a:path w="1251585" h="351155">
                <a:moveTo>
                  <a:pt x="139749" y="37355"/>
                </a:moveTo>
                <a:lnTo>
                  <a:pt x="128029" y="32862"/>
                </a:lnTo>
                <a:lnTo>
                  <a:pt x="116383" y="29653"/>
                </a:lnTo>
                <a:lnTo>
                  <a:pt x="104811" y="27728"/>
                </a:lnTo>
                <a:lnTo>
                  <a:pt x="93314" y="27086"/>
                </a:lnTo>
                <a:lnTo>
                  <a:pt x="143113" y="27086"/>
                </a:lnTo>
                <a:lnTo>
                  <a:pt x="139749" y="37355"/>
                </a:lnTo>
                <a:close/>
              </a:path>
              <a:path w="1251585" h="351155">
                <a:moveTo>
                  <a:pt x="89892" y="274735"/>
                </a:moveTo>
                <a:lnTo>
                  <a:pt x="52163" y="268875"/>
                </a:lnTo>
                <a:lnTo>
                  <a:pt x="17030" y="245119"/>
                </a:lnTo>
                <a:lnTo>
                  <a:pt x="0" y="202703"/>
                </a:lnTo>
                <a:lnTo>
                  <a:pt x="28574" y="200917"/>
                </a:lnTo>
                <a:lnTo>
                  <a:pt x="29269" y="208954"/>
                </a:lnTo>
                <a:lnTo>
                  <a:pt x="32196" y="216594"/>
                </a:lnTo>
                <a:lnTo>
                  <a:pt x="65586" y="244328"/>
                </a:lnTo>
                <a:lnTo>
                  <a:pt x="89445" y="248095"/>
                </a:lnTo>
                <a:lnTo>
                  <a:pt x="163175" y="248095"/>
                </a:lnTo>
                <a:lnTo>
                  <a:pt x="158649" y="253453"/>
                </a:lnTo>
                <a:lnTo>
                  <a:pt x="145981" y="262764"/>
                </a:lnTo>
                <a:lnTo>
                  <a:pt x="130298" y="269415"/>
                </a:lnTo>
                <a:lnTo>
                  <a:pt x="111602" y="273405"/>
                </a:lnTo>
                <a:lnTo>
                  <a:pt x="89892" y="274735"/>
                </a:lnTo>
                <a:close/>
              </a:path>
              <a:path w="1251585" h="351155">
                <a:moveTo>
                  <a:pt x="274312" y="275182"/>
                </a:moveTo>
                <a:lnTo>
                  <a:pt x="229481" y="261304"/>
                </a:lnTo>
                <a:lnTo>
                  <a:pt x="212995" y="219520"/>
                </a:lnTo>
                <a:lnTo>
                  <a:pt x="213093" y="140195"/>
                </a:lnTo>
                <a:lnTo>
                  <a:pt x="223795" y="102877"/>
                </a:lnTo>
                <a:lnTo>
                  <a:pt x="268024" y="77278"/>
                </a:lnTo>
                <a:lnTo>
                  <a:pt x="283093" y="76199"/>
                </a:lnTo>
                <a:lnTo>
                  <a:pt x="298004" y="77260"/>
                </a:lnTo>
                <a:lnTo>
                  <a:pt x="311185" y="80441"/>
                </a:lnTo>
                <a:lnTo>
                  <a:pt x="322635" y="85743"/>
                </a:lnTo>
                <a:lnTo>
                  <a:pt x="332356" y="93165"/>
                </a:lnTo>
                <a:lnTo>
                  <a:pt x="339174" y="101351"/>
                </a:lnTo>
                <a:lnTo>
                  <a:pt x="282647" y="101351"/>
                </a:lnTo>
                <a:lnTo>
                  <a:pt x="273587" y="102002"/>
                </a:lnTo>
                <a:lnTo>
                  <a:pt x="241105" y="132531"/>
                </a:lnTo>
                <a:lnTo>
                  <a:pt x="240380" y="172342"/>
                </a:lnTo>
                <a:lnTo>
                  <a:pt x="350065" y="172342"/>
                </a:lnTo>
                <a:lnTo>
                  <a:pt x="350065" y="192434"/>
                </a:lnTo>
                <a:lnTo>
                  <a:pt x="240380" y="198238"/>
                </a:lnTo>
                <a:lnTo>
                  <a:pt x="240502" y="219520"/>
                </a:lnTo>
                <a:lnTo>
                  <a:pt x="240994" y="225501"/>
                </a:lnTo>
                <a:lnTo>
                  <a:pt x="277289" y="250030"/>
                </a:lnTo>
                <a:lnTo>
                  <a:pt x="337276" y="250030"/>
                </a:lnTo>
                <a:lnTo>
                  <a:pt x="340540" y="257174"/>
                </a:lnTo>
                <a:lnTo>
                  <a:pt x="300571" y="272586"/>
                </a:lnTo>
                <a:lnTo>
                  <a:pt x="283084" y="274894"/>
                </a:lnTo>
                <a:lnTo>
                  <a:pt x="274312" y="275182"/>
                </a:lnTo>
                <a:close/>
              </a:path>
              <a:path w="1251585" h="351155">
                <a:moveTo>
                  <a:pt x="350065" y="172342"/>
                </a:moveTo>
                <a:lnTo>
                  <a:pt x="240380" y="172342"/>
                </a:lnTo>
                <a:lnTo>
                  <a:pt x="322235" y="168026"/>
                </a:lnTo>
                <a:lnTo>
                  <a:pt x="322235" y="138707"/>
                </a:lnTo>
                <a:lnTo>
                  <a:pt x="296599" y="103509"/>
                </a:lnTo>
                <a:lnTo>
                  <a:pt x="282647" y="101351"/>
                </a:lnTo>
                <a:lnTo>
                  <a:pt x="339174" y="101351"/>
                </a:lnTo>
                <a:lnTo>
                  <a:pt x="340104" y="102467"/>
                </a:lnTo>
                <a:lnTo>
                  <a:pt x="345638" y="113406"/>
                </a:lnTo>
                <a:lnTo>
                  <a:pt x="348959" y="125982"/>
                </a:lnTo>
                <a:lnTo>
                  <a:pt x="349950" y="138707"/>
                </a:lnTo>
                <a:lnTo>
                  <a:pt x="350065" y="172342"/>
                </a:lnTo>
                <a:close/>
              </a:path>
              <a:path w="1251585" h="351155">
                <a:moveTo>
                  <a:pt x="337276" y="250030"/>
                </a:moveTo>
                <a:lnTo>
                  <a:pt x="277289" y="250030"/>
                </a:lnTo>
                <a:lnTo>
                  <a:pt x="289921" y="249072"/>
                </a:lnTo>
                <a:lnTo>
                  <a:pt x="302962" y="246198"/>
                </a:lnTo>
                <a:lnTo>
                  <a:pt x="316412" y="241407"/>
                </a:lnTo>
                <a:lnTo>
                  <a:pt x="330272" y="234701"/>
                </a:lnTo>
                <a:lnTo>
                  <a:pt x="337276" y="250030"/>
                </a:lnTo>
                <a:close/>
              </a:path>
              <a:path w="1251585" h="351155">
                <a:moveTo>
                  <a:pt x="441553" y="275182"/>
                </a:moveTo>
                <a:lnTo>
                  <a:pt x="399612" y="264885"/>
                </a:lnTo>
                <a:lnTo>
                  <a:pt x="375362" y="234366"/>
                </a:lnTo>
                <a:lnTo>
                  <a:pt x="370711" y="146743"/>
                </a:lnTo>
                <a:lnTo>
                  <a:pt x="371929" y="130940"/>
                </a:lnTo>
                <a:lnTo>
                  <a:pt x="390207" y="94803"/>
                </a:lnTo>
                <a:lnTo>
                  <a:pt x="427294" y="77362"/>
                </a:lnTo>
                <a:lnTo>
                  <a:pt x="443042" y="76199"/>
                </a:lnTo>
                <a:lnTo>
                  <a:pt x="450474" y="76525"/>
                </a:lnTo>
                <a:lnTo>
                  <a:pt x="487987" y="96440"/>
                </a:lnTo>
                <a:lnTo>
                  <a:pt x="514329" y="96440"/>
                </a:lnTo>
                <a:lnTo>
                  <a:pt x="514329" y="102095"/>
                </a:lnTo>
                <a:lnTo>
                  <a:pt x="441553" y="102095"/>
                </a:lnTo>
                <a:lnTo>
                  <a:pt x="432577" y="102830"/>
                </a:lnTo>
                <a:lnTo>
                  <a:pt x="401183" y="128363"/>
                </a:lnTo>
                <a:lnTo>
                  <a:pt x="398095" y="148678"/>
                </a:lnTo>
                <a:lnTo>
                  <a:pt x="398095" y="204340"/>
                </a:lnTo>
                <a:lnTo>
                  <a:pt x="415852" y="242756"/>
                </a:lnTo>
                <a:lnTo>
                  <a:pt x="441553" y="249285"/>
                </a:lnTo>
                <a:lnTo>
                  <a:pt x="514329" y="249285"/>
                </a:lnTo>
                <a:lnTo>
                  <a:pt x="514329" y="253453"/>
                </a:lnTo>
                <a:lnTo>
                  <a:pt x="486946" y="253453"/>
                </a:lnTo>
                <a:lnTo>
                  <a:pt x="479197" y="262959"/>
                </a:lnTo>
                <a:lnTo>
                  <a:pt x="469049" y="269750"/>
                </a:lnTo>
                <a:lnTo>
                  <a:pt x="456501" y="273824"/>
                </a:lnTo>
                <a:lnTo>
                  <a:pt x="441553" y="275182"/>
                </a:lnTo>
                <a:close/>
              </a:path>
              <a:path w="1251585" h="351155">
                <a:moveTo>
                  <a:pt x="514329" y="96440"/>
                </a:moveTo>
                <a:lnTo>
                  <a:pt x="487987" y="96440"/>
                </a:lnTo>
                <a:lnTo>
                  <a:pt x="489178" y="79622"/>
                </a:lnTo>
                <a:lnTo>
                  <a:pt x="514329" y="79622"/>
                </a:lnTo>
                <a:lnTo>
                  <a:pt x="514329" y="96440"/>
                </a:lnTo>
                <a:close/>
              </a:path>
              <a:path w="1251585" h="351155">
                <a:moveTo>
                  <a:pt x="514329" y="249285"/>
                </a:moveTo>
                <a:lnTo>
                  <a:pt x="441553" y="249285"/>
                </a:lnTo>
                <a:lnTo>
                  <a:pt x="451310" y="248467"/>
                </a:lnTo>
                <a:lnTo>
                  <a:pt x="460045" y="246011"/>
                </a:lnTo>
                <a:lnTo>
                  <a:pt x="486165" y="209874"/>
                </a:lnTo>
                <a:lnTo>
                  <a:pt x="486946" y="198238"/>
                </a:lnTo>
                <a:lnTo>
                  <a:pt x="486946" y="144809"/>
                </a:lnTo>
                <a:lnTo>
                  <a:pt x="467310" y="108206"/>
                </a:lnTo>
                <a:lnTo>
                  <a:pt x="441553" y="102095"/>
                </a:lnTo>
                <a:lnTo>
                  <a:pt x="514329" y="102095"/>
                </a:lnTo>
                <a:lnTo>
                  <a:pt x="514329" y="249285"/>
                </a:lnTo>
                <a:close/>
              </a:path>
              <a:path w="1251585" h="351155">
                <a:moveTo>
                  <a:pt x="467896" y="350638"/>
                </a:moveTo>
                <a:lnTo>
                  <a:pt x="460901" y="329207"/>
                </a:lnTo>
                <a:lnTo>
                  <a:pt x="472296" y="324239"/>
                </a:lnTo>
                <a:lnTo>
                  <a:pt x="480435" y="316482"/>
                </a:lnTo>
                <a:lnTo>
                  <a:pt x="485318" y="305933"/>
                </a:lnTo>
                <a:lnTo>
                  <a:pt x="486946" y="292595"/>
                </a:lnTo>
                <a:lnTo>
                  <a:pt x="486946" y="253453"/>
                </a:lnTo>
                <a:lnTo>
                  <a:pt x="514329" y="253453"/>
                </a:lnTo>
                <a:lnTo>
                  <a:pt x="514329" y="294976"/>
                </a:lnTo>
                <a:lnTo>
                  <a:pt x="513650" y="306287"/>
                </a:lnTo>
                <a:lnTo>
                  <a:pt x="489141" y="343494"/>
                </a:lnTo>
                <a:lnTo>
                  <a:pt x="479383" y="347587"/>
                </a:lnTo>
                <a:lnTo>
                  <a:pt x="467896" y="350638"/>
                </a:lnTo>
                <a:close/>
              </a:path>
              <a:path w="1251585" h="351155">
                <a:moveTo>
                  <a:pt x="779310" y="94951"/>
                </a:moveTo>
                <a:lnTo>
                  <a:pt x="674004" y="94951"/>
                </a:lnTo>
                <a:lnTo>
                  <a:pt x="677477" y="92868"/>
                </a:lnTo>
                <a:lnTo>
                  <a:pt x="722801" y="76850"/>
                </a:lnTo>
                <a:lnTo>
                  <a:pt x="733387" y="76199"/>
                </a:lnTo>
                <a:lnTo>
                  <a:pt x="746307" y="77241"/>
                </a:lnTo>
                <a:lnTo>
                  <a:pt x="757980" y="80366"/>
                </a:lnTo>
                <a:lnTo>
                  <a:pt x="768408" y="85575"/>
                </a:lnTo>
                <a:lnTo>
                  <a:pt x="777588" y="92868"/>
                </a:lnTo>
                <a:lnTo>
                  <a:pt x="779310" y="94951"/>
                </a:lnTo>
                <a:close/>
              </a:path>
              <a:path w="1251585" h="351155">
                <a:moveTo>
                  <a:pt x="666984" y="89147"/>
                </a:moveTo>
                <a:lnTo>
                  <a:pt x="583219" y="89147"/>
                </a:lnTo>
                <a:lnTo>
                  <a:pt x="594344" y="83873"/>
                </a:lnTo>
                <a:lnTo>
                  <a:pt x="605543" y="80106"/>
                </a:lnTo>
                <a:lnTo>
                  <a:pt x="616817" y="77845"/>
                </a:lnTo>
                <a:lnTo>
                  <a:pt x="628165" y="77092"/>
                </a:lnTo>
                <a:lnTo>
                  <a:pt x="641634" y="78208"/>
                </a:lnTo>
                <a:lnTo>
                  <a:pt x="653764" y="81557"/>
                </a:lnTo>
                <a:lnTo>
                  <a:pt x="664554" y="87138"/>
                </a:lnTo>
                <a:lnTo>
                  <a:pt x="666984" y="89147"/>
                </a:lnTo>
                <a:close/>
              </a:path>
              <a:path w="1251585" h="351155">
                <a:moveTo>
                  <a:pt x="584409" y="270568"/>
                </a:moveTo>
                <a:lnTo>
                  <a:pt x="557025" y="270568"/>
                </a:lnTo>
                <a:lnTo>
                  <a:pt x="557025" y="79622"/>
                </a:lnTo>
                <a:lnTo>
                  <a:pt x="582922" y="79622"/>
                </a:lnTo>
                <a:lnTo>
                  <a:pt x="583219" y="89147"/>
                </a:lnTo>
                <a:lnTo>
                  <a:pt x="666984" y="89147"/>
                </a:lnTo>
                <a:lnTo>
                  <a:pt x="674004" y="94951"/>
                </a:lnTo>
                <a:lnTo>
                  <a:pt x="779310" y="94951"/>
                </a:lnTo>
                <a:lnTo>
                  <a:pt x="784969" y="101798"/>
                </a:lnTo>
                <a:lnTo>
                  <a:pt x="729964" y="101798"/>
                </a:lnTo>
                <a:lnTo>
                  <a:pt x="724599" y="102095"/>
                </a:lnTo>
                <a:lnTo>
                  <a:pt x="625486" y="102095"/>
                </a:lnTo>
                <a:lnTo>
                  <a:pt x="615385" y="102811"/>
                </a:lnTo>
                <a:lnTo>
                  <a:pt x="605171" y="104960"/>
                </a:lnTo>
                <a:lnTo>
                  <a:pt x="594846" y="108541"/>
                </a:lnTo>
                <a:lnTo>
                  <a:pt x="584409" y="113554"/>
                </a:lnTo>
                <a:lnTo>
                  <a:pt x="584409" y="270568"/>
                </a:lnTo>
                <a:close/>
              </a:path>
              <a:path w="1251585" h="351155">
                <a:moveTo>
                  <a:pt x="794704" y="270568"/>
                </a:moveTo>
                <a:lnTo>
                  <a:pt x="767320" y="270568"/>
                </a:lnTo>
                <a:lnTo>
                  <a:pt x="767320" y="144511"/>
                </a:lnTo>
                <a:lnTo>
                  <a:pt x="766687" y="134167"/>
                </a:lnTo>
                <a:lnTo>
                  <a:pt x="738084" y="102439"/>
                </a:lnTo>
                <a:lnTo>
                  <a:pt x="729964" y="101798"/>
                </a:lnTo>
                <a:lnTo>
                  <a:pt x="784969" y="101798"/>
                </a:lnTo>
                <a:lnTo>
                  <a:pt x="785076" y="101928"/>
                </a:lnTo>
                <a:lnTo>
                  <a:pt x="790425" y="112588"/>
                </a:lnTo>
                <a:lnTo>
                  <a:pt x="793634" y="124847"/>
                </a:lnTo>
                <a:lnTo>
                  <a:pt x="794704" y="138707"/>
                </a:lnTo>
                <a:lnTo>
                  <a:pt x="794704" y="270568"/>
                </a:lnTo>
                <a:close/>
              </a:path>
              <a:path w="1251585" h="351155">
                <a:moveTo>
                  <a:pt x="693351" y="270568"/>
                </a:moveTo>
                <a:lnTo>
                  <a:pt x="665967" y="270568"/>
                </a:lnTo>
                <a:lnTo>
                  <a:pt x="665947" y="144511"/>
                </a:lnTo>
                <a:lnTo>
                  <a:pt x="665260" y="134530"/>
                </a:lnTo>
                <a:lnTo>
                  <a:pt x="634063" y="102746"/>
                </a:lnTo>
                <a:lnTo>
                  <a:pt x="625486" y="102095"/>
                </a:lnTo>
                <a:lnTo>
                  <a:pt x="724599" y="102095"/>
                </a:lnTo>
                <a:lnTo>
                  <a:pt x="688440" y="113554"/>
                </a:lnTo>
                <a:lnTo>
                  <a:pt x="691715" y="120698"/>
                </a:lnTo>
                <a:lnTo>
                  <a:pt x="693351" y="128735"/>
                </a:lnTo>
                <a:lnTo>
                  <a:pt x="693351" y="270568"/>
                </a:lnTo>
                <a:close/>
              </a:path>
              <a:path w="1251585" h="351155">
                <a:moveTo>
                  <a:pt x="882771" y="275182"/>
                </a:moveTo>
                <a:lnTo>
                  <a:pt x="837936" y="261304"/>
                </a:lnTo>
                <a:lnTo>
                  <a:pt x="821451" y="219520"/>
                </a:lnTo>
                <a:lnTo>
                  <a:pt x="821549" y="140195"/>
                </a:lnTo>
                <a:lnTo>
                  <a:pt x="832250" y="102877"/>
                </a:lnTo>
                <a:lnTo>
                  <a:pt x="876483" y="77278"/>
                </a:lnTo>
                <a:lnTo>
                  <a:pt x="891553" y="76199"/>
                </a:lnTo>
                <a:lnTo>
                  <a:pt x="906462" y="77260"/>
                </a:lnTo>
                <a:lnTo>
                  <a:pt x="919641" y="80441"/>
                </a:lnTo>
                <a:lnTo>
                  <a:pt x="931090" y="85743"/>
                </a:lnTo>
                <a:lnTo>
                  <a:pt x="940807" y="93165"/>
                </a:lnTo>
                <a:lnTo>
                  <a:pt x="947628" y="101351"/>
                </a:lnTo>
                <a:lnTo>
                  <a:pt x="891105" y="101351"/>
                </a:lnTo>
                <a:lnTo>
                  <a:pt x="882042" y="102002"/>
                </a:lnTo>
                <a:lnTo>
                  <a:pt x="849559" y="132531"/>
                </a:lnTo>
                <a:lnTo>
                  <a:pt x="848834" y="172342"/>
                </a:lnTo>
                <a:lnTo>
                  <a:pt x="958523" y="172342"/>
                </a:lnTo>
                <a:lnTo>
                  <a:pt x="958523" y="192434"/>
                </a:lnTo>
                <a:lnTo>
                  <a:pt x="848834" y="198238"/>
                </a:lnTo>
                <a:lnTo>
                  <a:pt x="848957" y="219520"/>
                </a:lnTo>
                <a:lnTo>
                  <a:pt x="849448" y="225501"/>
                </a:lnTo>
                <a:lnTo>
                  <a:pt x="885743" y="250030"/>
                </a:lnTo>
                <a:lnTo>
                  <a:pt x="945734" y="250030"/>
                </a:lnTo>
                <a:lnTo>
                  <a:pt x="948998" y="257174"/>
                </a:lnTo>
                <a:lnTo>
                  <a:pt x="909030" y="272586"/>
                </a:lnTo>
                <a:lnTo>
                  <a:pt x="891542" y="274894"/>
                </a:lnTo>
                <a:lnTo>
                  <a:pt x="882771" y="275182"/>
                </a:lnTo>
                <a:close/>
              </a:path>
              <a:path w="1251585" h="351155">
                <a:moveTo>
                  <a:pt x="958523" y="172342"/>
                </a:moveTo>
                <a:lnTo>
                  <a:pt x="848834" y="172342"/>
                </a:lnTo>
                <a:lnTo>
                  <a:pt x="930691" y="168026"/>
                </a:lnTo>
                <a:lnTo>
                  <a:pt x="930691" y="138707"/>
                </a:lnTo>
                <a:lnTo>
                  <a:pt x="905056" y="103509"/>
                </a:lnTo>
                <a:lnTo>
                  <a:pt x="891105" y="101351"/>
                </a:lnTo>
                <a:lnTo>
                  <a:pt x="947628" y="101351"/>
                </a:lnTo>
                <a:lnTo>
                  <a:pt x="948558" y="102467"/>
                </a:lnTo>
                <a:lnTo>
                  <a:pt x="954094" y="113406"/>
                </a:lnTo>
                <a:lnTo>
                  <a:pt x="957416" y="125982"/>
                </a:lnTo>
                <a:lnTo>
                  <a:pt x="958407" y="138707"/>
                </a:lnTo>
                <a:lnTo>
                  <a:pt x="958523" y="172342"/>
                </a:lnTo>
                <a:close/>
              </a:path>
              <a:path w="1251585" h="351155">
                <a:moveTo>
                  <a:pt x="945734" y="250030"/>
                </a:moveTo>
                <a:lnTo>
                  <a:pt x="885743" y="250030"/>
                </a:lnTo>
                <a:lnTo>
                  <a:pt x="898377" y="249072"/>
                </a:lnTo>
                <a:lnTo>
                  <a:pt x="911419" y="246198"/>
                </a:lnTo>
                <a:lnTo>
                  <a:pt x="924869" y="241407"/>
                </a:lnTo>
                <a:lnTo>
                  <a:pt x="938730" y="234701"/>
                </a:lnTo>
                <a:lnTo>
                  <a:pt x="945734" y="250030"/>
                </a:lnTo>
                <a:close/>
              </a:path>
              <a:path w="1251585" h="351155">
                <a:moveTo>
                  <a:pt x="1116215" y="89593"/>
                </a:moveTo>
                <a:lnTo>
                  <a:pt x="1024007" y="89593"/>
                </a:lnTo>
                <a:lnTo>
                  <a:pt x="1029865" y="85525"/>
                </a:lnTo>
                <a:lnTo>
                  <a:pt x="1071337" y="76645"/>
                </a:lnTo>
                <a:lnTo>
                  <a:pt x="1080930" y="77073"/>
                </a:lnTo>
                <a:lnTo>
                  <a:pt x="1116215" y="89593"/>
                </a:lnTo>
                <a:close/>
              </a:path>
              <a:path w="1251585" h="351155">
                <a:moveTo>
                  <a:pt x="1025198" y="270568"/>
                </a:moveTo>
                <a:lnTo>
                  <a:pt x="997814" y="270568"/>
                </a:lnTo>
                <a:lnTo>
                  <a:pt x="997814" y="79622"/>
                </a:lnTo>
                <a:lnTo>
                  <a:pt x="1023712" y="79622"/>
                </a:lnTo>
                <a:lnTo>
                  <a:pt x="1024007" y="89593"/>
                </a:lnTo>
                <a:lnTo>
                  <a:pt x="1116215" y="89593"/>
                </a:lnTo>
                <a:lnTo>
                  <a:pt x="1119519" y="92049"/>
                </a:lnTo>
                <a:lnTo>
                  <a:pt x="1125016" y="97611"/>
                </a:lnTo>
                <a:lnTo>
                  <a:pt x="1128272" y="102095"/>
                </a:lnTo>
                <a:lnTo>
                  <a:pt x="1060031" y="102095"/>
                </a:lnTo>
                <a:lnTo>
                  <a:pt x="1052782" y="103087"/>
                </a:lnTo>
                <a:lnTo>
                  <a:pt x="1045439" y="105071"/>
                </a:lnTo>
                <a:lnTo>
                  <a:pt x="1038104" y="106956"/>
                </a:lnTo>
                <a:lnTo>
                  <a:pt x="1031351" y="109685"/>
                </a:lnTo>
                <a:lnTo>
                  <a:pt x="1025198" y="113257"/>
                </a:lnTo>
                <a:lnTo>
                  <a:pt x="1025198" y="270568"/>
                </a:lnTo>
                <a:close/>
              </a:path>
              <a:path w="1251585" h="351155">
                <a:moveTo>
                  <a:pt x="1138307" y="270568"/>
                </a:moveTo>
                <a:lnTo>
                  <a:pt x="1110923" y="270568"/>
                </a:lnTo>
                <a:lnTo>
                  <a:pt x="1110923" y="142874"/>
                </a:lnTo>
                <a:lnTo>
                  <a:pt x="1110151" y="133256"/>
                </a:lnTo>
                <a:lnTo>
                  <a:pt x="1084548" y="104625"/>
                </a:lnTo>
                <a:lnTo>
                  <a:pt x="1067175" y="102095"/>
                </a:lnTo>
                <a:lnTo>
                  <a:pt x="1128272" y="102095"/>
                </a:lnTo>
                <a:lnTo>
                  <a:pt x="1138307" y="138707"/>
                </a:lnTo>
                <a:lnTo>
                  <a:pt x="1138307" y="270568"/>
                </a:lnTo>
                <a:close/>
              </a:path>
              <a:path w="1251585" h="351155">
                <a:moveTo>
                  <a:pt x="1226413" y="275479"/>
                </a:moveTo>
                <a:lnTo>
                  <a:pt x="1191295" y="257323"/>
                </a:lnTo>
                <a:lnTo>
                  <a:pt x="1180722" y="220265"/>
                </a:lnTo>
                <a:lnTo>
                  <a:pt x="1180722" y="3869"/>
                </a:lnTo>
                <a:lnTo>
                  <a:pt x="1208554" y="3869"/>
                </a:lnTo>
                <a:lnTo>
                  <a:pt x="1208554" y="79622"/>
                </a:lnTo>
                <a:lnTo>
                  <a:pt x="1251121" y="79622"/>
                </a:lnTo>
                <a:lnTo>
                  <a:pt x="1242044" y="105667"/>
                </a:lnTo>
                <a:lnTo>
                  <a:pt x="1208554" y="105667"/>
                </a:lnTo>
                <a:lnTo>
                  <a:pt x="1208554" y="220265"/>
                </a:lnTo>
                <a:lnTo>
                  <a:pt x="1210173" y="232543"/>
                </a:lnTo>
                <a:lnTo>
                  <a:pt x="1215031" y="242291"/>
                </a:lnTo>
                <a:lnTo>
                  <a:pt x="1223124" y="249509"/>
                </a:lnTo>
                <a:lnTo>
                  <a:pt x="1234452" y="254197"/>
                </a:lnTo>
                <a:lnTo>
                  <a:pt x="1226413" y="275479"/>
                </a:lnTo>
                <a:close/>
              </a:path>
            </a:pathLst>
          </a:custGeom>
          <a:solidFill>
            <a:srgbClr val="1C4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41872"/>
            <a:ext cx="5346514" cy="3305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90" y="129767"/>
            <a:ext cx="5645570" cy="35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87826"/>
            <a:ext cx="6998985" cy="4327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24558" y="218203"/>
            <a:ext cx="1945639" cy="428434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32740" marR="57150" indent="-320675">
              <a:lnSpc>
                <a:spcPts val="1420"/>
              </a:lnSpc>
              <a:spcBef>
                <a:spcPts val="16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Booking that </a:t>
            </a:r>
            <a:r>
              <a:rPr sz="1200" spc="-3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less  than </a:t>
            </a:r>
            <a:r>
              <a:rPr sz="1200" spc="-60" dirty="0">
                <a:solidFill>
                  <a:srgbClr val="1C4487"/>
                </a:solidFill>
                <a:latin typeface="Verdana"/>
                <a:cs typeface="Verdana"/>
              </a:rPr>
              <a:t>or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equal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200" b="1" spc="-135" dirty="0">
                <a:solidFill>
                  <a:srgbClr val="1C4487"/>
                </a:solidFill>
                <a:latin typeface="Verdana"/>
                <a:cs typeface="Verdana"/>
              </a:rPr>
              <a:t>7  </a:t>
            </a:r>
            <a:r>
              <a:rPr sz="1200" b="1" spc="-130" dirty="0">
                <a:solidFill>
                  <a:srgbClr val="1C4487"/>
                </a:solidFill>
                <a:latin typeface="Verdana"/>
                <a:cs typeface="Verdana"/>
              </a:rPr>
              <a:t>months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lead </a:t>
            </a:r>
            <a:r>
              <a:rPr sz="1200" spc="-70" dirty="0">
                <a:solidFill>
                  <a:srgbClr val="1C4487"/>
                </a:solidFill>
                <a:latin typeface="Verdana"/>
                <a:cs typeface="Verdana"/>
              </a:rPr>
              <a:t>time 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have </a:t>
            </a:r>
            <a:r>
              <a:rPr sz="12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higher  </a:t>
            </a:r>
            <a:r>
              <a:rPr sz="1200" spc="-60" dirty="0">
                <a:solidFill>
                  <a:srgbClr val="1C4487"/>
                </a:solidFill>
                <a:latin typeface="Verdana"/>
                <a:cs typeface="Verdana"/>
              </a:rPr>
              <a:t>conﬁrmed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booking 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200" b="1" spc="-254" dirty="0">
                <a:solidFill>
                  <a:srgbClr val="1C4487"/>
                </a:solidFill>
                <a:latin typeface="Verdana"/>
                <a:cs typeface="Verdana"/>
              </a:rPr>
              <a:t>(&gt;50%)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to it 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r>
              <a:rPr sz="12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rate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Verdana"/>
              <a:cs typeface="Verdana"/>
            </a:endParaRPr>
          </a:p>
          <a:p>
            <a:pPr marL="332740" marR="6985" indent="-320675">
              <a:lnSpc>
                <a:spcPts val="142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Booking that </a:t>
            </a:r>
            <a:r>
              <a:rPr sz="1200" spc="-30" dirty="0">
                <a:solidFill>
                  <a:srgbClr val="1C4487"/>
                </a:solidFill>
                <a:latin typeface="Verdana"/>
                <a:cs typeface="Verdana"/>
              </a:rPr>
              <a:t>has</a:t>
            </a:r>
            <a:r>
              <a:rPr sz="1200" spc="-3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1C4487"/>
                </a:solidFill>
                <a:latin typeface="Verdana"/>
                <a:cs typeface="Verdana"/>
              </a:rPr>
              <a:t>more 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than </a:t>
            </a:r>
            <a:r>
              <a:rPr sz="1200" b="1" spc="-135" dirty="0">
                <a:solidFill>
                  <a:srgbClr val="1C4487"/>
                </a:solidFill>
                <a:latin typeface="Verdana"/>
                <a:cs typeface="Verdana"/>
              </a:rPr>
              <a:t>7 </a:t>
            </a:r>
            <a:r>
              <a:rPr sz="1200" b="1" spc="-130" dirty="0">
                <a:solidFill>
                  <a:srgbClr val="1C4487"/>
                </a:solidFill>
                <a:latin typeface="Verdana"/>
                <a:cs typeface="Verdana"/>
              </a:rPr>
              <a:t>months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have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C4487"/>
                </a:solidFill>
                <a:latin typeface="Verdana"/>
                <a:cs typeface="Verdana"/>
              </a:rPr>
              <a:t>a 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higher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cancellation 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compared to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it’s 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2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rate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4487"/>
              </a:buClr>
              <a:buFont typeface="Arial"/>
              <a:buChar char="●"/>
            </a:pPr>
            <a:endParaRPr sz="1150">
              <a:latin typeface="Verdana"/>
              <a:cs typeface="Verdana"/>
            </a:endParaRPr>
          </a:p>
          <a:p>
            <a:pPr marL="332740" marR="194310" indent="-320675">
              <a:lnSpc>
                <a:spcPts val="142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cancellation is 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positively</a:t>
            </a:r>
            <a:r>
              <a:rPr sz="1200" spc="-15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correlated  </a:t>
            </a:r>
            <a:r>
              <a:rPr sz="1200" spc="-25" dirty="0">
                <a:solidFill>
                  <a:srgbClr val="1C4487"/>
                </a:solidFill>
                <a:latin typeface="Verdana"/>
                <a:cs typeface="Verdana"/>
              </a:rPr>
              <a:t>with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lead</a:t>
            </a:r>
            <a:r>
              <a:rPr sz="1200" spc="-2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1C4487"/>
                </a:solidFill>
                <a:latin typeface="Verdana"/>
                <a:cs typeface="Verdana"/>
              </a:rPr>
              <a:t>time</a:t>
            </a:r>
            <a:endParaRPr sz="1200">
              <a:latin typeface="Verdana"/>
              <a:cs typeface="Verdana"/>
            </a:endParaRPr>
          </a:p>
          <a:p>
            <a:pPr marL="789940" lvl="1" indent="-305435">
              <a:lnSpc>
                <a:spcPts val="1160"/>
              </a:lnSpc>
              <a:buFont typeface="Arial"/>
              <a:buChar char="○"/>
              <a:tabLst>
                <a:tab pos="789940" algn="l"/>
                <a:tab pos="790575" algn="l"/>
              </a:tabLst>
            </a:pPr>
            <a:r>
              <a:rPr sz="1000" b="1" spc="-10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000" b="1" spc="-100" dirty="0">
                <a:solidFill>
                  <a:srgbClr val="1C4487"/>
                </a:solidFill>
                <a:latin typeface="Verdana"/>
                <a:cs typeface="Verdana"/>
              </a:rPr>
              <a:t>higher </a:t>
            </a:r>
            <a:r>
              <a:rPr sz="1000" b="1" spc="-105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000" b="1" spc="-6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b="1" spc="-85" dirty="0">
                <a:solidFill>
                  <a:srgbClr val="1C4487"/>
                </a:solidFill>
                <a:latin typeface="Verdana"/>
                <a:cs typeface="Verdana"/>
              </a:rPr>
              <a:t>lead</a:t>
            </a:r>
            <a:endParaRPr sz="1000">
              <a:latin typeface="Verdana"/>
              <a:cs typeface="Verdana"/>
            </a:endParaRPr>
          </a:p>
          <a:p>
            <a:pPr marL="789940" marR="5080">
              <a:lnSpc>
                <a:spcPct val="112500"/>
              </a:lnSpc>
            </a:pPr>
            <a:r>
              <a:rPr sz="1000" b="1" spc="-110" dirty="0">
                <a:solidFill>
                  <a:srgbClr val="1C4487"/>
                </a:solidFill>
                <a:latin typeface="Verdana"/>
                <a:cs typeface="Verdana"/>
              </a:rPr>
              <a:t>time </a:t>
            </a:r>
            <a:r>
              <a:rPr sz="1000" b="1" spc="-10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000" b="1" spc="-100" dirty="0">
                <a:solidFill>
                  <a:srgbClr val="1C4487"/>
                </a:solidFill>
                <a:latin typeface="Verdana"/>
                <a:cs typeface="Verdana"/>
              </a:rPr>
              <a:t>higher </a:t>
            </a:r>
            <a:r>
              <a:rPr sz="1000" b="1" spc="-105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000" b="1" spc="-85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000" b="1" spc="-90" dirty="0">
                <a:solidFill>
                  <a:srgbClr val="1C4487"/>
                </a:solidFill>
                <a:latin typeface="Verdana"/>
                <a:cs typeface="Verdana"/>
              </a:rPr>
              <a:t> rate</a:t>
            </a:r>
            <a:endParaRPr sz="1000">
              <a:latin typeface="Verdana"/>
              <a:cs typeface="Verdana"/>
            </a:endParaRPr>
          </a:p>
          <a:p>
            <a:pPr marL="789940" marR="88265" lvl="1" indent="-305435">
              <a:lnSpc>
                <a:spcPct val="112500"/>
              </a:lnSpc>
              <a:buFont typeface="Arial"/>
              <a:buChar char="○"/>
              <a:tabLst>
                <a:tab pos="789940" algn="l"/>
                <a:tab pos="790575" algn="l"/>
              </a:tabLst>
            </a:pPr>
            <a:r>
              <a:rPr sz="1000" b="1" spc="-10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000" b="1" spc="-95" dirty="0">
                <a:solidFill>
                  <a:srgbClr val="1C4487"/>
                </a:solidFill>
                <a:latin typeface="Verdana"/>
                <a:cs typeface="Verdana"/>
              </a:rPr>
              <a:t>shorter </a:t>
            </a:r>
            <a:r>
              <a:rPr sz="1000" b="1" spc="-105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000" b="1" spc="-85" dirty="0">
                <a:solidFill>
                  <a:srgbClr val="1C4487"/>
                </a:solidFill>
                <a:latin typeface="Verdana"/>
                <a:cs typeface="Verdana"/>
              </a:rPr>
              <a:t>lead </a:t>
            </a:r>
            <a:r>
              <a:rPr sz="1000" b="1" spc="-110" dirty="0">
                <a:solidFill>
                  <a:srgbClr val="1C4487"/>
                </a:solidFill>
                <a:latin typeface="Verdana"/>
                <a:cs typeface="Verdana"/>
              </a:rPr>
              <a:t>time </a:t>
            </a:r>
            <a:r>
              <a:rPr sz="1000" b="1" spc="-10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000" b="1" spc="-100" dirty="0">
                <a:solidFill>
                  <a:srgbClr val="1C4487"/>
                </a:solidFill>
                <a:latin typeface="Verdana"/>
                <a:cs typeface="Verdana"/>
              </a:rPr>
              <a:t>less  likely </a:t>
            </a:r>
            <a:r>
              <a:rPr sz="1000" b="1" spc="-10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000" b="1" spc="-95" dirty="0">
                <a:solidFill>
                  <a:srgbClr val="1C4487"/>
                </a:solidFill>
                <a:latin typeface="Verdana"/>
                <a:cs typeface="Verdana"/>
              </a:rPr>
              <a:t>booking  </a:t>
            </a:r>
            <a:r>
              <a:rPr sz="1000" b="1" spc="-90" dirty="0">
                <a:solidFill>
                  <a:srgbClr val="1C4487"/>
                </a:solidFill>
                <a:latin typeface="Verdana"/>
                <a:cs typeface="Verdana"/>
              </a:rPr>
              <a:t>will </a:t>
            </a:r>
            <a:r>
              <a:rPr sz="1000" b="1" spc="-100" dirty="0">
                <a:solidFill>
                  <a:srgbClr val="1C4487"/>
                </a:solidFill>
                <a:latin typeface="Verdana"/>
                <a:cs typeface="Verdana"/>
              </a:rPr>
              <a:t>be</a:t>
            </a:r>
            <a:r>
              <a:rPr sz="1000" b="1" spc="-90" dirty="0">
                <a:solidFill>
                  <a:srgbClr val="1C4487"/>
                </a:solidFill>
                <a:latin typeface="Verdana"/>
                <a:cs typeface="Verdana"/>
              </a:rPr>
              <a:t> cancelled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90" y="180542"/>
            <a:ext cx="3975603" cy="35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490" y="641908"/>
            <a:ext cx="601980" cy="271780"/>
          </a:xfrm>
          <a:custGeom>
            <a:avLst/>
            <a:gdLst/>
            <a:ahLst/>
            <a:cxnLst/>
            <a:rect l="l" t="t" r="r" b="b"/>
            <a:pathLst>
              <a:path w="601980" h="271780">
                <a:moveTo>
                  <a:pt x="27384" y="266699"/>
                </a:moveTo>
                <a:lnTo>
                  <a:pt x="0" y="266699"/>
                </a:lnTo>
                <a:lnTo>
                  <a:pt x="0" y="0"/>
                </a:lnTo>
                <a:lnTo>
                  <a:pt x="92570" y="0"/>
                </a:lnTo>
                <a:lnTo>
                  <a:pt x="137023" y="13059"/>
                </a:lnTo>
                <a:lnTo>
                  <a:pt x="149362" y="26640"/>
                </a:lnTo>
                <a:lnTo>
                  <a:pt x="27384" y="26640"/>
                </a:lnTo>
                <a:lnTo>
                  <a:pt x="27384" y="152399"/>
                </a:lnTo>
                <a:lnTo>
                  <a:pt x="150987" y="152399"/>
                </a:lnTo>
                <a:lnTo>
                  <a:pt x="149795" y="154334"/>
                </a:lnTo>
                <a:lnTo>
                  <a:pt x="142260" y="162482"/>
                </a:lnTo>
                <a:lnTo>
                  <a:pt x="132903" y="169515"/>
                </a:lnTo>
                <a:lnTo>
                  <a:pt x="135861" y="178296"/>
                </a:lnTo>
                <a:lnTo>
                  <a:pt x="107453" y="178296"/>
                </a:lnTo>
                <a:lnTo>
                  <a:pt x="102889" y="178792"/>
                </a:lnTo>
                <a:lnTo>
                  <a:pt x="98821" y="179040"/>
                </a:lnTo>
                <a:lnTo>
                  <a:pt x="27384" y="179040"/>
                </a:lnTo>
                <a:lnTo>
                  <a:pt x="27384" y="266699"/>
                </a:lnTo>
                <a:close/>
              </a:path>
              <a:path w="601980" h="271780">
                <a:moveTo>
                  <a:pt x="150987" y="152399"/>
                </a:moveTo>
                <a:lnTo>
                  <a:pt x="91826" y="152399"/>
                </a:lnTo>
                <a:lnTo>
                  <a:pt x="101425" y="151720"/>
                </a:lnTo>
                <a:lnTo>
                  <a:pt x="109685" y="149683"/>
                </a:lnTo>
                <a:lnTo>
                  <a:pt x="134540" y="116829"/>
                </a:lnTo>
                <a:lnTo>
                  <a:pt x="136946" y="84237"/>
                </a:lnTo>
                <a:lnTo>
                  <a:pt x="134028" y="59624"/>
                </a:lnTo>
                <a:lnTo>
                  <a:pt x="124903" y="41299"/>
                </a:lnTo>
                <a:lnTo>
                  <a:pt x="109695" y="30305"/>
                </a:lnTo>
                <a:lnTo>
                  <a:pt x="88403" y="26640"/>
                </a:lnTo>
                <a:lnTo>
                  <a:pt x="149362" y="26640"/>
                </a:lnTo>
                <a:lnTo>
                  <a:pt x="155134" y="35737"/>
                </a:lnTo>
                <a:lnTo>
                  <a:pt x="160808" y="50080"/>
                </a:lnTo>
                <a:lnTo>
                  <a:pt x="164213" y="66247"/>
                </a:lnTo>
                <a:lnTo>
                  <a:pt x="165347" y="84237"/>
                </a:lnTo>
                <a:lnTo>
                  <a:pt x="164975" y="98105"/>
                </a:lnTo>
                <a:lnTo>
                  <a:pt x="163859" y="111137"/>
                </a:lnTo>
                <a:lnTo>
                  <a:pt x="161999" y="123331"/>
                </a:lnTo>
                <a:lnTo>
                  <a:pt x="159394" y="134688"/>
                </a:lnTo>
                <a:lnTo>
                  <a:pt x="155506" y="145069"/>
                </a:lnTo>
                <a:lnTo>
                  <a:pt x="150987" y="152399"/>
                </a:lnTo>
                <a:close/>
              </a:path>
              <a:path w="601980" h="271780">
                <a:moveTo>
                  <a:pt x="165645" y="266699"/>
                </a:moveTo>
                <a:lnTo>
                  <a:pt x="137516" y="266699"/>
                </a:lnTo>
                <a:lnTo>
                  <a:pt x="107453" y="178296"/>
                </a:lnTo>
                <a:lnTo>
                  <a:pt x="135861" y="178296"/>
                </a:lnTo>
                <a:lnTo>
                  <a:pt x="165645" y="266699"/>
                </a:lnTo>
                <a:close/>
              </a:path>
              <a:path w="601980" h="271780">
                <a:moveTo>
                  <a:pt x="344976" y="132159"/>
                </a:moveTo>
                <a:lnTo>
                  <a:pt x="318467" y="132159"/>
                </a:lnTo>
                <a:lnTo>
                  <a:pt x="315109" y="115034"/>
                </a:lnTo>
                <a:lnTo>
                  <a:pt x="305036" y="102802"/>
                </a:lnTo>
                <a:lnTo>
                  <a:pt x="288246" y="95463"/>
                </a:lnTo>
                <a:lnTo>
                  <a:pt x="264741" y="93017"/>
                </a:lnTo>
                <a:lnTo>
                  <a:pt x="266675" y="72776"/>
                </a:lnTo>
                <a:lnTo>
                  <a:pt x="310709" y="79306"/>
                </a:lnTo>
                <a:lnTo>
                  <a:pt x="341833" y="112067"/>
                </a:lnTo>
                <a:lnTo>
                  <a:pt x="344847" y="130298"/>
                </a:lnTo>
                <a:lnTo>
                  <a:pt x="344976" y="132159"/>
                </a:lnTo>
                <a:close/>
              </a:path>
              <a:path w="601980" h="271780">
                <a:moveTo>
                  <a:pt x="286469" y="270866"/>
                </a:moveTo>
                <a:lnTo>
                  <a:pt x="235626" y="262495"/>
                </a:lnTo>
                <a:lnTo>
                  <a:pt x="205135" y="235110"/>
                </a:lnTo>
                <a:lnTo>
                  <a:pt x="199256" y="170705"/>
                </a:lnTo>
                <a:lnTo>
                  <a:pt x="200849" y="153832"/>
                </a:lnTo>
                <a:lnTo>
                  <a:pt x="225450" y="119955"/>
                </a:lnTo>
                <a:lnTo>
                  <a:pt x="256406" y="113853"/>
                </a:lnTo>
                <a:lnTo>
                  <a:pt x="264768" y="114178"/>
                </a:lnTo>
                <a:lnTo>
                  <a:pt x="305891" y="124940"/>
                </a:lnTo>
                <a:lnTo>
                  <a:pt x="318467" y="132159"/>
                </a:lnTo>
                <a:lnTo>
                  <a:pt x="344976" y="132159"/>
                </a:lnTo>
                <a:lnTo>
                  <a:pt x="345535" y="140196"/>
                </a:lnTo>
                <a:lnTo>
                  <a:pt x="259829" y="140196"/>
                </a:lnTo>
                <a:lnTo>
                  <a:pt x="245309" y="142242"/>
                </a:lnTo>
                <a:lnTo>
                  <a:pt x="234938" y="148381"/>
                </a:lnTo>
                <a:lnTo>
                  <a:pt x="228715" y="158613"/>
                </a:lnTo>
                <a:lnTo>
                  <a:pt x="226641" y="172938"/>
                </a:lnTo>
                <a:lnTo>
                  <a:pt x="226641" y="202703"/>
                </a:lnTo>
                <a:lnTo>
                  <a:pt x="230352" y="221716"/>
                </a:lnTo>
                <a:lnTo>
                  <a:pt x="241486" y="235297"/>
                </a:lnTo>
                <a:lnTo>
                  <a:pt x="260043" y="243445"/>
                </a:lnTo>
                <a:lnTo>
                  <a:pt x="286022" y="246161"/>
                </a:lnTo>
                <a:lnTo>
                  <a:pt x="345852" y="246161"/>
                </a:lnTo>
                <a:lnTo>
                  <a:pt x="345852" y="266699"/>
                </a:lnTo>
                <a:lnTo>
                  <a:pt x="326737" y="268522"/>
                </a:lnTo>
                <a:lnTo>
                  <a:pt x="310468" y="269824"/>
                </a:lnTo>
                <a:lnTo>
                  <a:pt x="297045" y="270606"/>
                </a:lnTo>
                <a:lnTo>
                  <a:pt x="286469" y="270866"/>
                </a:lnTo>
                <a:close/>
              </a:path>
              <a:path w="601980" h="271780">
                <a:moveTo>
                  <a:pt x="345852" y="246161"/>
                </a:moveTo>
                <a:lnTo>
                  <a:pt x="286022" y="246161"/>
                </a:lnTo>
                <a:lnTo>
                  <a:pt x="292515" y="245994"/>
                </a:lnTo>
                <a:lnTo>
                  <a:pt x="300087" y="245491"/>
                </a:lnTo>
                <a:lnTo>
                  <a:pt x="308738" y="244654"/>
                </a:lnTo>
                <a:lnTo>
                  <a:pt x="318467" y="243482"/>
                </a:lnTo>
                <a:lnTo>
                  <a:pt x="318467" y="157013"/>
                </a:lnTo>
                <a:lnTo>
                  <a:pt x="281204" y="143126"/>
                </a:lnTo>
                <a:lnTo>
                  <a:pt x="259829" y="140196"/>
                </a:lnTo>
                <a:lnTo>
                  <a:pt x="345535" y="140196"/>
                </a:lnTo>
                <a:lnTo>
                  <a:pt x="345642" y="143126"/>
                </a:lnTo>
                <a:lnTo>
                  <a:pt x="345752" y="148381"/>
                </a:lnTo>
                <a:lnTo>
                  <a:pt x="345852" y="246161"/>
                </a:lnTo>
                <a:close/>
              </a:path>
              <a:path w="601980" h="271780">
                <a:moveTo>
                  <a:pt x="417551" y="271610"/>
                </a:moveTo>
                <a:lnTo>
                  <a:pt x="382427" y="253454"/>
                </a:lnTo>
                <a:lnTo>
                  <a:pt x="371860" y="216396"/>
                </a:lnTo>
                <a:lnTo>
                  <a:pt x="371860" y="0"/>
                </a:lnTo>
                <a:lnTo>
                  <a:pt x="399692" y="0"/>
                </a:lnTo>
                <a:lnTo>
                  <a:pt x="399692" y="75753"/>
                </a:lnTo>
                <a:lnTo>
                  <a:pt x="442256" y="75753"/>
                </a:lnTo>
                <a:lnTo>
                  <a:pt x="433178" y="101798"/>
                </a:lnTo>
                <a:lnTo>
                  <a:pt x="399692" y="101798"/>
                </a:lnTo>
                <a:lnTo>
                  <a:pt x="399692" y="216396"/>
                </a:lnTo>
                <a:lnTo>
                  <a:pt x="401310" y="228674"/>
                </a:lnTo>
                <a:lnTo>
                  <a:pt x="406165" y="238422"/>
                </a:lnTo>
                <a:lnTo>
                  <a:pt x="414258" y="245640"/>
                </a:lnTo>
                <a:lnTo>
                  <a:pt x="425587" y="250328"/>
                </a:lnTo>
                <a:lnTo>
                  <a:pt x="417551" y="271610"/>
                </a:lnTo>
                <a:close/>
              </a:path>
              <a:path w="601980" h="271780">
                <a:moveTo>
                  <a:pt x="525766" y="271313"/>
                </a:moveTo>
                <a:lnTo>
                  <a:pt x="480935" y="257435"/>
                </a:lnTo>
                <a:lnTo>
                  <a:pt x="464449" y="215651"/>
                </a:lnTo>
                <a:lnTo>
                  <a:pt x="464547" y="136326"/>
                </a:lnTo>
                <a:lnTo>
                  <a:pt x="475248" y="99008"/>
                </a:lnTo>
                <a:lnTo>
                  <a:pt x="519478" y="73409"/>
                </a:lnTo>
                <a:lnTo>
                  <a:pt x="534547" y="72330"/>
                </a:lnTo>
                <a:lnTo>
                  <a:pt x="549458" y="73391"/>
                </a:lnTo>
                <a:lnTo>
                  <a:pt x="562638" y="76572"/>
                </a:lnTo>
                <a:lnTo>
                  <a:pt x="574089" y="81873"/>
                </a:lnTo>
                <a:lnTo>
                  <a:pt x="583809" y="89296"/>
                </a:lnTo>
                <a:lnTo>
                  <a:pt x="590628" y="97482"/>
                </a:lnTo>
                <a:lnTo>
                  <a:pt x="534100" y="97482"/>
                </a:lnTo>
                <a:lnTo>
                  <a:pt x="525041" y="98133"/>
                </a:lnTo>
                <a:lnTo>
                  <a:pt x="492559" y="128661"/>
                </a:lnTo>
                <a:lnTo>
                  <a:pt x="491833" y="168473"/>
                </a:lnTo>
                <a:lnTo>
                  <a:pt x="601519" y="168473"/>
                </a:lnTo>
                <a:lnTo>
                  <a:pt x="601519" y="188565"/>
                </a:lnTo>
                <a:lnTo>
                  <a:pt x="491833" y="194369"/>
                </a:lnTo>
                <a:lnTo>
                  <a:pt x="491956" y="215651"/>
                </a:lnTo>
                <a:lnTo>
                  <a:pt x="492447" y="221632"/>
                </a:lnTo>
                <a:lnTo>
                  <a:pt x="528743" y="246161"/>
                </a:lnTo>
                <a:lnTo>
                  <a:pt x="588730" y="246161"/>
                </a:lnTo>
                <a:lnTo>
                  <a:pt x="591994" y="253305"/>
                </a:lnTo>
                <a:lnTo>
                  <a:pt x="552025" y="268717"/>
                </a:lnTo>
                <a:lnTo>
                  <a:pt x="534538" y="271024"/>
                </a:lnTo>
                <a:lnTo>
                  <a:pt x="525766" y="271313"/>
                </a:lnTo>
                <a:close/>
              </a:path>
              <a:path w="601980" h="271780">
                <a:moveTo>
                  <a:pt x="601519" y="168473"/>
                </a:moveTo>
                <a:lnTo>
                  <a:pt x="491833" y="168473"/>
                </a:lnTo>
                <a:lnTo>
                  <a:pt x="573689" y="164157"/>
                </a:lnTo>
                <a:lnTo>
                  <a:pt x="573689" y="134838"/>
                </a:lnTo>
                <a:lnTo>
                  <a:pt x="548053" y="99640"/>
                </a:lnTo>
                <a:lnTo>
                  <a:pt x="534100" y="97482"/>
                </a:lnTo>
                <a:lnTo>
                  <a:pt x="590628" y="97482"/>
                </a:lnTo>
                <a:lnTo>
                  <a:pt x="591557" y="98598"/>
                </a:lnTo>
                <a:lnTo>
                  <a:pt x="597092" y="109537"/>
                </a:lnTo>
                <a:lnTo>
                  <a:pt x="600412" y="122113"/>
                </a:lnTo>
                <a:lnTo>
                  <a:pt x="601403" y="134838"/>
                </a:lnTo>
                <a:lnTo>
                  <a:pt x="601519" y="168473"/>
                </a:lnTo>
                <a:close/>
              </a:path>
              <a:path w="601980" h="271780">
                <a:moveTo>
                  <a:pt x="588730" y="246161"/>
                </a:moveTo>
                <a:lnTo>
                  <a:pt x="528743" y="246161"/>
                </a:lnTo>
                <a:lnTo>
                  <a:pt x="541375" y="245203"/>
                </a:lnTo>
                <a:lnTo>
                  <a:pt x="554416" y="242329"/>
                </a:lnTo>
                <a:lnTo>
                  <a:pt x="567866" y="237538"/>
                </a:lnTo>
                <a:lnTo>
                  <a:pt x="581725" y="230832"/>
                </a:lnTo>
                <a:lnTo>
                  <a:pt x="588730" y="246161"/>
                </a:lnTo>
                <a:close/>
              </a:path>
            </a:pathLst>
          </a:custGeom>
          <a:solidFill>
            <a:srgbClr val="1C4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99" y="1238172"/>
            <a:ext cx="5372764" cy="3322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98190" y="684960"/>
            <a:ext cx="3434079" cy="38385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265" marR="85725" indent="-336550">
              <a:lnSpc>
                <a:spcPts val="1650"/>
              </a:lnSpc>
              <a:spcBef>
                <a:spcPts val="1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Non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Refund </a:t>
            </a:r>
            <a:r>
              <a:rPr sz="1400" b="1" spc="-125" dirty="0">
                <a:solidFill>
                  <a:srgbClr val="1C4487"/>
                </a:solidFill>
                <a:latin typeface="Verdana"/>
                <a:cs typeface="Verdana"/>
              </a:rPr>
              <a:t>Deposit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type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highest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among</a:t>
            </a:r>
            <a:r>
              <a:rPr sz="1400" spc="-3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all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deposit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type </a:t>
            </a:r>
            <a:r>
              <a:rPr sz="1400" b="1" spc="-180" dirty="0">
                <a:solidFill>
                  <a:srgbClr val="1C4487"/>
                </a:solidFill>
                <a:latin typeface="Verdana"/>
                <a:cs typeface="Verdana"/>
              </a:rPr>
              <a:t>(99.4</a:t>
            </a:r>
            <a:r>
              <a:rPr sz="1400" b="1" spc="-25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409" dirty="0">
                <a:solidFill>
                  <a:srgbClr val="1C4487"/>
                </a:solidFill>
                <a:latin typeface="Verdana"/>
                <a:cs typeface="Verdana"/>
              </a:rPr>
              <a:t>%)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C4487"/>
              </a:buClr>
              <a:buFont typeface="Arial"/>
              <a:buChar char="●"/>
            </a:pPr>
            <a:endParaRPr sz="1350">
              <a:latin typeface="Verdana"/>
              <a:cs typeface="Verdana"/>
            </a:endParaRPr>
          </a:p>
          <a:p>
            <a:pPr marL="469265" marR="31750" indent="-336550">
              <a:lnSpc>
                <a:spcPts val="165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No </a:t>
            </a:r>
            <a:r>
              <a:rPr sz="1400" b="1" spc="-125" dirty="0">
                <a:solidFill>
                  <a:srgbClr val="1C4487"/>
                </a:solidFill>
                <a:latin typeface="Verdana"/>
                <a:cs typeface="Verdana"/>
              </a:rPr>
              <a:t>Deposit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second</a:t>
            </a:r>
            <a:r>
              <a:rPr sz="1400" spc="-229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highest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at</a:t>
            </a:r>
            <a:r>
              <a:rPr sz="1400" spc="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245" dirty="0">
                <a:solidFill>
                  <a:srgbClr val="1C4487"/>
                </a:solidFill>
                <a:latin typeface="Verdana"/>
                <a:cs typeface="Verdana"/>
              </a:rPr>
              <a:t>(28.3%)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C4487"/>
              </a:buClr>
              <a:buFont typeface="Arial"/>
              <a:buChar char="●"/>
            </a:pPr>
            <a:endParaRPr sz="1350">
              <a:latin typeface="Verdana"/>
              <a:cs typeface="Verdana"/>
            </a:endParaRPr>
          </a:p>
          <a:p>
            <a:pPr marL="469265" marR="39370" indent="-336550">
              <a:lnSpc>
                <a:spcPts val="16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b="1" spc="-125" dirty="0">
                <a:solidFill>
                  <a:srgbClr val="1C4487"/>
                </a:solidFill>
                <a:latin typeface="Verdana"/>
                <a:cs typeface="Verdana"/>
              </a:rPr>
              <a:t>Refundable Deposit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400" spc="-2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lowest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among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all of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deposit,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it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at  </a:t>
            </a:r>
            <a:r>
              <a:rPr sz="1400" b="1" spc="-280" dirty="0">
                <a:solidFill>
                  <a:srgbClr val="1C4487"/>
                </a:solidFill>
                <a:latin typeface="Verdana"/>
                <a:cs typeface="Verdana"/>
              </a:rPr>
              <a:t>(22%)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Verdana"/>
              <a:cs typeface="Verdana"/>
            </a:endParaRPr>
          </a:p>
          <a:p>
            <a:pPr marL="12700" marR="5080">
              <a:lnSpc>
                <a:spcPts val="1420"/>
              </a:lnSpc>
              <a:spcBef>
                <a:spcPts val="1230"/>
              </a:spcBef>
            </a:pP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For</a:t>
            </a:r>
            <a:r>
              <a:rPr sz="12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2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hotels</a:t>
            </a:r>
            <a:r>
              <a:rPr sz="12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this</a:t>
            </a:r>
            <a:r>
              <a:rPr sz="12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is</a:t>
            </a:r>
            <a:r>
              <a:rPr sz="12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nothing</a:t>
            </a:r>
            <a:r>
              <a:rPr sz="12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alarming</a:t>
            </a:r>
            <a:r>
              <a:rPr sz="12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since</a:t>
            </a:r>
            <a:r>
              <a:rPr sz="12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1C4487"/>
                </a:solidFill>
                <a:latin typeface="Verdana"/>
                <a:cs typeface="Verdana"/>
              </a:rPr>
              <a:t>they 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don't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lose </a:t>
            </a:r>
            <a:r>
              <a:rPr sz="1200" spc="-75" dirty="0">
                <a:solidFill>
                  <a:srgbClr val="1C4487"/>
                </a:solidFill>
                <a:latin typeface="Verdana"/>
                <a:cs typeface="Verdana"/>
              </a:rPr>
              <a:t>revenue </a:t>
            </a:r>
            <a:r>
              <a:rPr sz="1200" spc="-30" dirty="0">
                <a:solidFill>
                  <a:srgbClr val="1C4487"/>
                </a:solidFill>
                <a:latin typeface="Verdana"/>
                <a:cs typeface="Verdana"/>
              </a:rPr>
              <a:t>when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no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refund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is 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canceled.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but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it’s </a:t>
            </a:r>
            <a:r>
              <a:rPr sz="1200" spc="-20" dirty="0">
                <a:solidFill>
                  <a:srgbClr val="1C4487"/>
                </a:solidFill>
                <a:latin typeface="Verdana"/>
                <a:cs typeface="Verdana"/>
              </a:rPr>
              <a:t>always </a:t>
            </a:r>
            <a:r>
              <a:rPr sz="12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good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practice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to  question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something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that’s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extraordinary  happening.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130" dirty="0">
                <a:solidFill>
                  <a:srgbClr val="1C4487"/>
                </a:solidFill>
                <a:latin typeface="Verdana"/>
                <a:cs typeface="Verdana"/>
              </a:rPr>
              <a:t>In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this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case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1C4487"/>
                </a:solidFill>
                <a:latin typeface="Verdana"/>
                <a:cs typeface="Verdana"/>
              </a:rPr>
              <a:t>we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1C4487"/>
                </a:solidFill>
                <a:latin typeface="Verdana"/>
                <a:cs typeface="Verdana"/>
              </a:rPr>
              <a:t>will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take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C4487"/>
                </a:solidFill>
                <a:latin typeface="Verdana"/>
                <a:cs typeface="Verdana"/>
              </a:rPr>
              <a:t>a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closer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look  </a:t>
            </a:r>
            <a:r>
              <a:rPr sz="1200" spc="-30" dirty="0">
                <a:solidFill>
                  <a:srgbClr val="1C4487"/>
                </a:solidFill>
                <a:latin typeface="Verdana"/>
                <a:cs typeface="Verdana"/>
              </a:rPr>
              <a:t>at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median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lead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1C4487"/>
                </a:solidFill>
                <a:latin typeface="Verdana"/>
                <a:cs typeface="Verdana"/>
              </a:rPr>
              <a:t>time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for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each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deposit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1C4487"/>
                </a:solidFill>
                <a:latin typeface="Verdana"/>
                <a:cs typeface="Verdana"/>
              </a:rPr>
              <a:t>type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75785" y="464852"/>
            <a:ext cx="2882900" cy="346582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12065">
              <a:lnSpc>
                <a:spcPts val="1420"/>
              </a:lnSpc>
              <a:spcBef>
                <a:spcPts val="160"/>
              </a:spcBef>
            </a:pP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Based </a:t>
            </a: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on the previous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analysis </a:t>
            </a:r>
            <a:r>
              <a:rPr sz="1200" b="1" spc="-135" dirty="0">
                <a:solidFill>
                  <a:srgbClr val="1C4487"/>
                </a:solidFill>
                <a:latin typeface="Verdana"/>
                <a:cs typeface="Verdana"/>
              </a:rPr>
              <a:t>we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saw  </a:t>
            </a:r>
            <a:r>
              <a:rPr sz="1200" b="1" spc="-9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200" b="1" spc="-130" dirty="0">
                <a:solidFill>
                  <a:srgbClr val="1C4487"/>
                </a:solidFill>
                <a:latin typeface="Verdana"/>
                <a:cs typeface="Verdana"/>
              </a:rPr>
              <a:t>non </a:t>
            </a: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refund </a:t>
            </a:r>
            <a:r>
              <a:rPr sz="1200" b="1" spc="-114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200" b="1" spc="-120" dirty="0">
                <a:solidFill>
                  <a:srgbClr val="1C4487"/>
                </a:solidFill>
                <a:latin typeface="Verdana"/>
                <a:cs typeface="Verdana"/>
              </a:rPr>
              <a:t>highest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200" b="1" spc="-120" dirty="0">
                <a:solidFill>
                  <a:srgbClr val="1C4487"/>
                </a:solidFill>
                <a:latin typeface="Verdana"/>
                <a:cs typeface="Verdana"/>
              </a:rPr>
              <a:t>compared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to  </a:t>
            </a: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other </a:t>
            </a:r>
            <a:r>
              <a:rPr sz="1200" b="1" spc="-114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200" b="1" spc="-5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type</a:t>
            </a:r>
            <a:r>
              <a:rPr sz="1200" spc="-125" dirty="0">
                <a:solidFill>
                  <a:srgbClr val="1C4487"/>
                </a:solidFill>
                <a:latin typeface="Verdana"/>
                <a:cs typeface="Verdana"/>
              </a:rPr>
              <a:t>,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Verdana"/>
              <a:cs typeface="Verdana"/>
            </a:endParaRPr>
          </a:p>
          <a:p>
            <a:pPr marL="12700" marR="126364" indent="39370">
              <a:lnSpc>
                <a:spcPts val="1420"/>
              </a:lnSpc>
            </a:pP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and based </a:t>
            </a: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on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lead </a:t>
            </a:r>
            <a:r>
              <a:rPr sz="1200" b="1" spc="-135" dirty="0">
                <a:solidFill>
                  <a:srgbClr val="1C4487"/>
                </a:solidFill>
                <a:latin typeface="Verdana"/>
                <a:cs typeface="Verdana"/>
              </a:rPr>
              <a:t>time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and 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cancellation analysis </a:t>
            </a:r>
            <a:r>
              <a:rPr sz="1200" b="1" spc="-135" dirty="0">
                <a:solidFill>
                  <a:srgbClr val="1C4487"/>
                </a:solidFill>
                <a:latin typeface="Verdana"/>
                <a:cs typeface="Verdana"/>
              </a:rPr>
              <a:t>we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saw </a:t>
            </a:r>
            <a:r>
              <a:rPr sz="1200" b="1" spc="-9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200" b="1" spc="-120" dirty="0">
                <a:solidFill>
                  <a:srgbClr val="1C4487"/>
                </a:solidFill>
                <a:latin typeface="Verdana"/>
                <a:cs typeface="Verdana"/>
              </a:rPr>
              <a:t>longer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lead </a:t>
            </a:r>
            <a:r>
              <a:rPr sz="1200" b="1" spc="-135" dirty="0">
                <a:solidFill>
                  <a:srgbClr val="1C4487"/>
                </a:solidFill>
                <a:latin typeface="Verdana"/>
                <a:cs typeface="Verdana"/>
              </a:rPr>
              <a:t>time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200" b="1" spc="-120" dirty="0">
                <a:solidFill>
                  <a:srgbClr val="1C4487"/>
                </a:solidFill>
                <a:latin typeface="Verdana"/>
                <a:cs typeface="Verdana"/>
              </a:rPr>
              <a:t>higher 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200" b="1" spc="-120" dirty="0">
                <a:solidFill>
                  <a:srgbClr val="1C4487"/>
                </a:solidFill>
                <a:latin typeface="Verdana"/>
                <a:cs typeface="Verdana"/>
              </a:rPr>
              <a:t>compared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200" b="1" spc="-114" dirty="0">
                <a:solidFill>
                  <a:srgbClr val="1C4487"/>
                </a:solidFill>
                <a:latin typeface="Verdana"/>
                <a:cs typeface="Verdana"/>
              </a:rPr>
              <a:t>shorter</a:t>
            </a:r>
            <a:r>
              <a:rPr sz="1200" b="1" spc="-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b="1" spc="-130" dirty="0">
                <a:solidFill>
                  <a:srgbClr val="1C4487"/>
                </a:solidFill>
                <a:latin typeface="Verdana"/>
                <a:cs typeface="Verdana"/>
              </a:rPr>
              <a:t>one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Verdana"/>
              <a:cs typeface="Verdana"/>
            </a:endParaRPr>
          </a:p>
          <a:p>
            <a:pPr marL="469265" marR="173355" indent="-320675">
              <a:lnSpc>
                <a:spcPts val="142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Median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Lead </a:t>
            </a:r>
            <a:r>
              <a:rPr sz="1200" b="1" spc="-130" dirty="0">
                <a:solidFill>
                  <a:srgbClr val="1C4487"/>
                </a:solidFill>
                <a:latin typeface="Verdana"/>
                <a:cs typeface="Verdana"/>
              </a:rPr>
              <a:t>Time </a:t>
            </a:r>
            <a:r>
              <a:rPr sz="1200" b="1" spc="-120" dirty="0">
                <a:solidFill>
                  <a:srgbClr val="1C4487"/>
                </a:solidFill>
                <a:latin typeface="Verdana"/>
                <a:cs typeface="Verdana"/>
              </a:rPr>
              <a:t>Non </a:t>
            </a:r>
            <a:r>
              <a:rPr sz="1200" b="1" spc="-114" dirty="0">
                <a:solidFill>
                  <a:srgbClr val="1C4487"/>
                </a:solidFill>
                <a:latin typeface="Verdana"/>
                <a:cs typeface="Verdana"/>
              </a:rPr>
              <a:t>Refund  </a:t>
            </a:r>
            <a:r>
              <a:rPr sz="1200" b="1" spc="-135" dirty="0">
                <a:solidFill>
                  <a:srgbClr val="1C4487"/>
                </a:solidFill>
                <a:latin typeface="Verdana"/>
                <a:cs typeface="Verdana"/>
              </a:rPr>
              <a:t>183</a:t>
            </a:r>
            <a:r>
              <a:rPr sz="1200" b="1" spc="-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Days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C4487"/>
              </a:buClr>
              <a:buFont typeface="Arial"/>
              <a:buChar char="●"/>
            </a:pPr>
            <a:endParaRPr sz="1150">
              <a:latin typeface="Verdana"/>
              <a:cs typeface="Verdana"/>
            </a:endParaRPr>
          </a:p>
          <a:p>
            <a:pPr marL="469265" marR="200025" indent="-320675">
              <a:lnSpc>
                <a:spcPts val="142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Median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Lead </a:t>
            </a:r>
            <a:r>
              <a:rPr sz="1200" b="1" spc="-130" dirty="0">
                <a:solidFill>
                  <a:srgbClr val="1C4487"/>
                </a:solidFill>
                <a:latin typeface="Verdana"/>
                <a:cs typeface="Verdana"/>
              </a:rPr>
              <a:t>Time </a:t>
            </a: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Refundable  </a:t>
            </a:r>
            <a:r>
              <a:rPr sz="1200" b="1" spc="-135" dirty="0">
                <a:solidFill>
                  <a:srgbClr val="1C4487"/>
                </a:solidFill>
                <a:latin typeface="Verdana"/>
                <a:cs typeface="Verdana"/>
              </a:rPr>
              <a:t>169</a:t>
            </a:r>
            <a:r>
              <a:rPr sz="1200" b="1" spc="-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Days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C4487"/>
              </a:buClr>
              <a:buFont typeface="Arial"/>
              <a:buChar char="●"/>
            </a:pPr>
            <a:endParaRPr sz="1150">
              <a:latin typeface="Verdana"/>
              <a:cs typeface="Verdana"/>
            </a:endParaRPr>
          </a:p>
          <a:p>
            <a:pPr marL="469265" marR="5080" indent="-320675">
              <a:lnSpc>
                <a:spcPts val="142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Median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Lead </a:t>
            </a:r>
            <a:r>
              <a:rPr sz="1200" b="1" spc="-130" dirty="0">
                <a:solidFill>
                  <a:srgbClr val="1C4487"/>
                </a:solidFill>
                <a:latin typeface="Verdana"/>
                <a:cs typeface="Verdana"/>
              </a:rPr>
              <a:t>Time </a:t>
            </a: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for </a:t>
            </a:r>
            <a:r>
              <a:rPr sz="1200" b="1" spc="-114" dirty="0">
                <a:solidFill>
                  <a:srgbClr val="1C4487"/>
                </a:solidFill>
                <a:latin typeface="Verdana"/>
                <a:cs typeface="Verdana"/>
              </a:rPr>
              <a:t>No </a:t>
            </a: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deposit  </a:t>
            </a:r>
            <a:r>
              <a:rPr sz="1200" b="1" spc="-135" dirty="0">
                <a:solidFill>
                  <a:srgbClr val="1C4487"/>
                </a:solidFill>
                <a:latin typeface="Verdana"/>
                <a:cs typeface="Verdana"/>
              </a:rPr>
              <a:t>56</a:t>
            </a:r>
            <a:r>
              <a:rPr sz="1200" b="1" spc="-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b="1" spc="-100" dirty="0">
                <a:solidFill>
                  <a:srgbClr val="1C4487"/>
                </a:solidFill>
                <a:latin typeface="Verdana"/>
                <a:cs typeface="Verdana"/>
              </a:rPr>
              <a:t>Days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490" y="70492"/>
            <a:ext cx="3905499" cy="275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490" y="527989"/>
            <a:ext cx="1816528" cy="350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41872"/>
            <a:ext cx="6102762" cy="3773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1343" y="1219480"/>
            <a:ext cx="4850130" cy="36144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Predicting Hotel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in  </a:t>
            </a:r>
            <a:r>
              <a:rPr sz="1800" spc="-45" dirty="0">
                <a:solidFill>
                  <a:srgbClr val="1C4487"/>
                </a:solidFill>
                <a:latin typeface="Verdana"/>
                <a:cs typeface="Verdana"/>
              </a:rPr>
              <a:t>Portugal </a:t>
            </a:r>
            <a:r>
              <a:rPr sz="1800" spc="-100" dirty="0">
                <a:solidFill>
                  <a:srgbClr val="1C4487"/>
                </a:solidFill>
                <a:latin typeface="Verdana"/>
                <a:cs typeface="Verdana"/>
              </a:rPr>
              <a:t>Project. </a:t>
            </a:r>
            <a:r>
              <a:rPr sz="1800" spc="-170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8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machine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learning  </a:t>
            </a:r>
            <a:r>
              <a:rPr sz="1800" spc="-55" dirty="0">
                <a:solidFill>
                  <a:srgbClr val="1C4487"/>
                </a:solidFill>
                <a:latin typeface="Verdana"/>
                <a:cs typeface="Verdana"/>
              </a:rPr>
              <a:t>classiﬁcation </a:t>
            </a:r>
            <a:r>
              <a:rPr sz="1800" spc="-95" dirty="0">
                <a:solidFill>
                  <a:srgbClr val="1C4487"/>
                </a:solidFill>
                <a:latin typeface="Verdana"/>
                <a:cs typeface="Verdana"/>
              </a:rPr>
              <a:t>project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800" spc="-30" dirty="0">
                <a:solidFill>
                  <a:srgbClr val="1C4487"/>
                </a:solidFill>
                <a:latin typeface="Verdana"/>
                <a:cs typeface="Verdana"/>
              </a:rPr>
              <a:t>will </a:t>
            </a:r>
            <a:r>
              <a:rPr sz="1800" spc="-90" dirty="0">
                <a:solidFill>
                  <a:srgbClr val="1C4487"/>
                </a:solidFill>
                <a:latin typeface="Verdana"/>
                <a:cs typeface="Verdana"/>
              </a:rPr>
              <a:t>try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to predict 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whether </a:t>
            </a:r>
            <a:r>
              <a:rPr sz="18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800" spc="-30" dirty="0">
                <a:solidFill>
                  <a:srgbClr val="1C4487"/>
                </a:solidFill>
                <a:latin typeface="Verdana"/>
                <a:cs typeface="Verdana"/>
              </a:rPr>
              <a:t>will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be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cancelled </a:t>
            </a:r>
            <a:r>
              <a:rPr sz="1800" spc="-90" dirty="0">
                <a:solidFill>
                  <a:srgbClr val="1C4487"/>
                </a:solidFill>
                <a:latin typeface="Verdana"/>
                <a:cs typeface="Verdana"/>
              </a:rPr>
              <a:t>or </a:t>
            </a:r>
            <a:r>
              <a:rPr sz="1800" spc="-5" dirty="0">
                <a:solidFill>
                  <a:srgbClr val="1C4487"/>
                </a:solidFill>
                <a:latin typeface="Verdana"/>
                <a:cs typeface="Verdana"/>
              </a:rPr>
              <a:t>a 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800" spc="-30" dirty="0">
                <a:solidFill>
                  <a:srgbClr val="1C4487"/>
                </a:solidFill>
                <a:latin typeface="Verdana"/>
                <a:cs typeface="Verdana"/>
              </a:rPr>
              <a:t>will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not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be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cancelled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using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machine 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learning </a:t>
            </a:r>
            <a:r>
              <a:rPr sz="1800" spc="-45" dirty="0">
                <a:solidFill>
                  <a:srgbClr val="1C4487"/>
                </a:solidFill>
                <a:latin typeface="Verdana"/>
                <a:cs typeface="Verdana"/>
              </a:rPr>
              <a:t>based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on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historical</a:t>
            </a:r>
            <a:r>
              <a:rPr sz="1800" spc="-48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data.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Verdana"/>
              <a:cs typeface="Verdana"/>
            </a:endParaRPr>
          </a:p>
          <a:p>
            <a:pPr marL="12700" marR="6350" algn="just">
              <a:lnSpc>
                <a:spcPct val="100699"/>
              </a:lnSpc>
            </a:pP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800" spc="-35" dirty="0">
                <a:solidFill>
                  <a:srgbClr val="1C4487"/>
                </a:solidFill>
                <a:latin typeface="Verdana"/>
                <a:cs typeface="Verdana"/>
              </a:rPr>
              <a:t>data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for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this </a:t>
            </a:r>
            <a:r>
              <a:rPr sz="1800" spc="-95" dirty="0">
                <a:solidFill>
                  <a:srgbClr val="1C4487"/>
                </a:solidFill>
                <a:latin typeface="Verdana"/>
                <a:cs typeface="Verdana"/>
              </a:rPr>
              <a:t>project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800" spc="-100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800" u="heavy" spc="-6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Hotel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u="heavy" spc="-7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Booking </a:t>
            </a:r>
            <a:r>
              <a:rPr sz="1800" u="heavy" spc="-7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Demand </a:t>
            </a:r>
            <a:r>
              <a:rPr sz="1800" u="heavy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Dataset </a:t>
            </a:r>
            <a:r>
              <a:rPr sz="1800" u="heavy" spc="-9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Sciencedirect</a:t>
            </a:r>
            <a:r>
              <a:rPr sz="1800" spc="-90" dirty="0">
                <a:solidFill>
                  <a:srgbClr val="1C4487"/>
                </a:solidFill>
                <a:latin typeface="Verdana"/>
                <a:cs typeface="Verdana"/>
              </a:rPr>
              <a:t>.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This  </a:t>
            </a:r>
            <a:r>
              <a:rPr sz="1800" spc="-35" dirty="0">
                <a:solidFill>
                  <a:srgbClr val="1C4487"/>
                </a:solidFill>
                <a:latin typeface="Verdana"/>
                <a:cs typeface="Verdana"/>
              </a:rPr>
              <a:t>data </a:t>
            </a:r>
            <a:r>
              <a:rPr sz="1800" spc="10" dirty="0">
                <a:solidFill>
                  <a:srgbClr val="1C4487"/>
                </a:solidFill>
                <a:latin typeface="Verdana"/>
                <a:cs typeface="Verdana"/>
              </a:rPr>
              <a:t>was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acquired </a:t>
            </a:r>
            <a:r>
              <a:rPr sz="1800" spc="-85" dirty="0">
                <a:solidFill>
                  <a:srgbClr val="1C4487"/>
                </a:solidFill>
                <a:latin typeface="Verdana"/>
                <a:cs typeface="Verdana"/>
              </a:rPr>
              <a:t>by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extraction </a:t>
            </a:r>
            <a:r>
              <a:rPr sz="1800" spc="-100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hotel’s 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Property </a:t>
            </a:r>
            <a:r>
              <a:rPr sz="1800" spc="-85" dirty="0">
                <a:solidFill>
                  <a:srgbClr val="1C4487"/>
                </a:solidFill>
                <a:latin typeface="Verdana"/>
                <a:cs typeface="Verdana"/>
              </a:rPr>
              <a:t>management </a:t>
            </a:r>
            <a:r>
              <a:rPr sz="1800" spc="-100" dirty="0">
                <a:solidFill>
                  <a:srgbClr val="1C4487"/>
                </a:solidFill>
                <a:latin typeface="Verdana"/>
                <a:cs typeface="Verdana"/>
              </a:rPr>
              <a:t>system from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2015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to 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2017 </a:t>
            </a:r>
            <a:r>
              <a:rPr sz="1800" spc="-100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hotel in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Region </a:t>
            </a:r>
            <a:r>
              <a:rPr sz="1800" spc="-45" dirty="0">
                <a:solidFill>
                  <a:srgbClr val="1C4487"/>
                </a:solidFill>
                <a:latin typeface="Verdana"/>
                <a:cs typeface="Verdana"/>
              </a:rPr>
              <a:t>Algarve and  </a:t>
            </a:r>
            <a:r>
              <a:rPr sz="1800" spc="-55" dirty="0">
                <a:solidFill>
                  <a:srgbClr val="1C4487"/>
                </a:solidFill>
                <a:latin typeface="Verdana"/>
                <a:cs typeface="Verdana"/>
              </a:rPr>
              <a:t>Lisbon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76682" y="314037"/>
            <a:ext cx="4601845" cy="449580"/>
          </a:xfrm>
          <a:custGeom>
            <a:avLst/>
            <a:gdLst/>
            <a:ahLst/>
            <a:cxnLst/>
            <a:rect l="l" t="t" r="r" b="b"/>
            <a:pathLst>
              <a:path w="4601845" h="449580">
                <a:moveTo>
                  <a:pt x="60274" y="427284"/>
                </a:moveTo>
                <a:lnTo>
                  <a:pt x="0" y="427284"/>
                </a:lnTo>
                <a:lnTo>
                  <a:pt x="110423" y="9524"/>
                </a:lnTo>
                <a:lnTo>
                  <a:pt x="181412" y="9524"/>
                </a:lnTo>
                <a:lnTo>
                  <a:pt x="206373" y="99119"/>
                </a:lnTo>
                <a:lnTo>
                  <a:pt x="145694" y="99119"/>
                </a:lnTo>
                <a:lnTo>
                  <a:pt x="105070" y="248244"/>
                </a:lnTo>
                <a:lnTo>
                  <a:pt x="247918" y="248244"/>
                </a:lnTo>
                <a:lnTo>
                  <a:pt x="263716" y="304948"/>
                </a:lnTo>
                <a:lnTo>
                  <a:pt x="91973" y="304948"/>
                </a:lnTo>
                <a:lnTo>
                  <a:pt x="60274" y="427284"/>
                </a:lnTo>
                <a:close/>
              </a:path>
              <a:path w="4601845" h="449580">
                <a:moveTo>
                  <a:pt x="247918" y="248244"/>
                </a:moveTo>
                <a:lnTo>
                  <a:pt x="188556" y="248244"/>
                </a:lnTo>
                <a:lnTo>
                  <a:pt x="145694" y="99119"/>
                </a:lnTo>
                <a:lnTo>
                  <a:pt x="206373" y="99119"/>
                </a:lnTo>
                <a:lnTo>
                  <a:pt x="247918" y="248244"/>
                </a:lnTo>
                <a:close/>
              </a:path>
              <a:path w="4601845" h="449580">
                <a:moveTo>
                  <a:pt x="297798" y="427284"/>
                </a:moveTo>
                <a:lnTo>
                  <a:pt x="234552" y="427284"/>
                </a:lnTo>
                <a:lnTo>
                  <a:pt x="201805" y="304948"/>
                </a:lnTo>
                <a:lnTo>
                  <a:pt x="263716" y="304948"/>
                </a:lnTo>
                <a:lnTo>
                  <a:pt x="297798" y="427284"/>
                </a:lnTo>
                <a:close/>
              </a:path>
              <a:path w="4601845" h="449580">
                <a:moveTo>
                  <a:pt x="470896" y="427284"/>
                </a:moveTo>
                <a:lnTo>
                  <a:pt x="337841" y="427284"/>
                </a:lnTo>
                <a:lnTo>
                  <a:pt x="337841" y="9524"/>
                </a:lnTo>
                <a:lnTo>
                  <a:pt x="463152" y="9524"/>
                </a:lnTo>
                <a:lnTo>
                  <a:pt x="486528" y="11208"/>
                </a:lnTo>
                <a:lnTo>
                  <a:pt x="526639" y="24677"/>
                </a:lnTo>
                <a:lnTo>
                  <a:pt x="557110" y="51355"/>
                </a:lnTo>
                <a:lnTo>
                  <a:pt x="563638" y="63252"/>
                </a:lnTo>
                <a:lnTo>
                  <a:pt x="392162" y="63252"/>
                </a:lnTo>
                <a:lnTo>
                  <a:pt x="392162" y="180826"/>
                </a:lnTo>
                <a:lnTo>
                  <a:pt x="553287" y="180826"/>
                </a:lnTo>
                <a:lnTo>
                  <a:pt x="546235" y="187951"/>
                </a:lnTo>
                <a:lnTo>
                  <a:pt x="535332" y="196304"/>
                </a:lnTo>
                <a:lnTo>
                  <a:pt x="534741" y="197494"/>
                </a:lnTo>
                <a:lnTo>
                  <a:pt x="534741" y="198090"/>
                </a:lnTo>
                <a:lnTo>
                  <a:pt x="547365" y="204963"/>
                </a:lnTo>
                <a:lnTo>
                  <a:pt x="558888" y="213679"/>
                </a:lnTo>
                <a:lnTo>
                  <a:pt x="569314" y="224237"/>
                </a:lnTo>
                <a:lnTo>
                  <a:pt x="576179" y="233362"/>
                </a:lnTo>
                <a:lnTo>
                  <a:pt x="392162" y="233362"/>
                </a:lnTo>
                <a:lnTo>
                  <a:pt x="392162" y="377130"/>
                </a:lnTo>
                <a:lnTo>
                  <a:pt x="577216" y="377130"/>
                </a:lnTo>
                <a:lnTo>
                  <a:pt x="568341" y="388998"/>
                </a:lnTo>
                <a:lnTo>
                  <a:pt x="529190" y="417239"/>
                </a:lnTo>
                <a:lnTo>
                  <a:pt x="492503" y="426168"/>
                </a:lnTo>
                <a:lnTo>
                  <a:pt x="470896" y="427284"/>
                </a:lnTo>
                <a:close/>
              </a:path>
              <a:path w="4601845" h="449580">
                <a:moveTo>
                  <a:pt x="553287" y="180826"/>
                </a:moveTo>
                <a:lnTo>
                  <a:pt x="444702" y="180826"/>
                </a:lnTo>
                <a:lnTo>
                  <a:pt x="460607" y="179933"/>
                </a:lnTo>
                <a:lnTo>
                  <a:pt x="474391" y="177254"/>
                </a:lnTo>
                <a:lnTo>
                  <a:pt x="508431" y="147823"/>
                </a:lnTo>
                <a:lnTo>
                  <a:pt x="512710" y="120551"/>
                </a:lnTo>
                <a:lnTo>
                  <a:pt x="511660" y="105640"/>
                </a:lnTo>
                <a:lnTo>
                  <a:pt x="486633" y="70284"/>
                </a:lnTo>
                <a:lnTo>
                  <a:pt x="447674" y="63252"/>
                </a:lnTo>
                <a:lnTo>
                  <a:pt x="563638" y="63252"/>
                </a:lnTo>
                <a:lnTo>
                  <a:pt x="566924" y="69242"/>
                </a:lnTo>
                <a:lnTo>
                  <a:pt x="572812" y="90124"/>
                </a:lnTo>
                <a:lnTo>
                  <a:pt x="574775" y="114002"/>
                </a:lnTo>
                <a:lnTo>
                  <a:pt x="574282" y="125750"/>
                </a:lnTo>
                <a:lnTo>
                  <a:pt x="562013" y="169347"/>
                </a:lnTo>
                <a:lnTo>
                  <a:pt x="555128" y="178965"/>
                </a:lnTo>
                <a:lnTo>
                  <a:pt x="553287" y="180826"/>
                </a:lnTo>
                <a:close/>
              </a:path>
              <a:path w="4601845" h="449580">
                <a:moveTo>
                  <a:pt x="577216" y="377130"/>
                </a:moveTo>
                <a:lnTo>
                  <a:pt x="451846" y="377130"/>
                </a:lnTo>
                <a:lnTo>
                  <a:pt x="470875" y="376181"/>
                </a:lnTo>
                <a:lnTo>
                  <a:pt x="487486" y="373334"/>
                </a:lnTo>
                <a:lnTo>
                  <a:pt x="522767" y="352545"/>
                </a:lnTo>
                <a:lnTo>
                  <a:pt x="534741" y="302567"/>
                </a:lnTo>
                <a:lnTo>
                  <a:pt x="533393" y="285349"/>
                </a:lnTo>
                <a:lnTo>
                  <a:pt x="513158" y="249435"/>
                </a:lnTo>
                <a:lnTo>
                  <a:pt x="474650" y="234366"/>
                </a:lnTo>
                <a:lnTo>
                  <a:pt x="458989" y="233362"/>
                </a:lnTo>
                <a:lnTo>
                  <a:pt x="576179" y="233362"/>
                </a:lnTo>
                <a:lnTo>
                  <a:pt x="595108" y="284661"/>
                </a:lnTo>
                <a:lnTo>
                  <a:pt x="596206" y="304353"/>
                </a:lnTo>
                <a:lnTo>
                  <a:pt x="595462" y="319896"/>
                </a:lnTo>
                <a:lnTo>
                  <a:pt x="593228" y="334974"/>
                </a:lnTo>
                <a:lnTo>
                  <a:pt x="589508" y="349587"/>
                </a:lnTo>
                <a:lnTo>
                  <a:pt x="584300" y="363735"/>
                </a:lnTo>
                <a:lnTo>
                  <a:pt x="577335" y="376971"/>
                </a:lnTo>
                <a:lnTo>
                  <a:pt x="577216" y="377130"/>
                </a:lnTo>
                <a:close/>
              </a:path>
              <a:path w="4601845" h="449580">
                <a:moveTo>
                  <a:pt x="781867" y="433833"/>
                </a:moveTo>
                <a:lnTo>
                  <a:pt x="735432" y="427303"/>
                </a:lnTo>
                <a:lnTo>
                  <a:pt x="694877" y="406969"/>
                </a:lnTo>
                <a:lnTo>
                  <a:pt x="666167" y="370321"/>
                </a:lnTo>
                <a:lnTo>
                  <a:pt x="655956" y="316855"/>
                </a:lnTo>
                <a:lnTo>
                  <a:pt x="655956" y="124718"/>
                </a:lnTo>
                <a:lnTo>
                  <a:pt x="664365" y="70730"/>
                </a:lnTo>
                <a:lnTo>
                  <a:pt x="689589" y="31701"/>
                </a:lnTo>
                <a:lnTo>
                  <a:pt x="729701" y="7925"/>
                </a:lnTo>
                <a:lnTo>
                  <a:pt x="782458" y="0"/>
                </a:lnTo>
                <a:lnTo>
                  <a:pt x="810338" y="2092"/>
                </a:lnTo>
                <a:lnTo>
                  <a:pt x="856105" y="18836"/>
                </a:lnTo>
                <a:lnTo>
                  <a:pt x="888251" y="51727"/>
                </a:lnTo>
                <a:lnTo>
                  <a:pt x="890906" y="57299"/>
                </a:lnTo>
                <a:lnTo>
                  <a:pt x="781267" y="57299"/>
                </a:lnTo>
                <a:lnTo>
                  <a:pt x="763511" y="58545"/>
                </a:lnTo>
                <a:lnTo>
                  <a:pt x="726651" y="77241"/>
                </a:lnTo>
                <a:lnTo>
                  <a:pt x="711301" y="118123"/>
                </a:lnTo>
                <a:lnTo>
                  <a:pt x="710277" y="136624"/>
                </a:lnTo>
                <a:lnTo>
                  <a:pt x="710277" y="309116"/>
                </a:lnTo>
                <a:lnTo>
                  <a:pt x="720826" y="350889"/>
                </a:lnTo>
                <a:lnTo>
                  <a:pt x="751467" y="374897"/>
                </a:lnTo>
                <a:lnTo>
                  <a:pt x="781267" y="379511"/>
                </a:lnTo>
                <a:lnTo>
                  <a:pt x="891507" y="379511"/>
                </a:lnTo>
                <a:lnTo>
                  <a:pt x="885905" y="389352"/>
                </a:lnTo>
                <a:lnTo>
                  <a:pt x="869821" y="405555"/>
                </a:lnTo>
                <a:lnTo>
                  <a:pt x="850597" y="417927"/>
                </a:lnTo>
                <a:lnTo>
                  <a:pt x="829530" y="426763"/>
                </a:lnTo>
                <a:lnTo>
                  <a:pt x="806620" y="432066"/>
                </a:lnTo>
                <a:lnTo>
                  <a:pt x="781867" y="433833"/>
                </a:lnTo>
                <a:close/>
              </a:path>
              <a:path w="4601845" h="449580">
                <a:moveTo>
                  <a:pt x="891507" y="379511"/>
                </a:moveTo>
                <a:lnTo>
                  <a:pt x="781267" y="379511"/>
                </a:lnTo>
                <a:lnTo>
                  <a:pt x="796540" y="378339"/>
                </a:lnTo>
                <a:lnTo>
                  <a:pt x="810215" y="374823"/>
                </a:lnTo>
                <a:lnTo>
                  <a:pt x="841295" y="350461"/>
                </a:lnTo>
                <a:lnTo>
                  <a:pt x="852211" y="309116"/>
                </a:lnTo>
                <a:lnTo>
                  <a:pt x="852224" y="136624"/>
                </a:lnTo>
                <a:lnTo>
                  <a:pt x="851224" y="118699"/>
                </a:lnTo>
                <a:lnTo>
                  <a:pt x="835740" y="77540"/>
                </a:lnTo>
                <a:lnTo>
                  <a:pt x="798960" y="58564"/>
                </a:lnTo>
                <a:lnTo>
                  <a:pt x="781267" y="57299"/>
                </a:lnTo>
                <a:lnTo>
                  <a:pt x="890906" y="57299"/>
                </a:lnTo>
                <a:lnTo>
                  <a:pt x="898437" y="73111"/>
                </a:lnTo>
                <a:lnTo>
                  <a:pt x="904550" y="97640"/>
                </a:lnTo>
                <a:lnTo>
                  <a:pt x="906543" y="124718"/>
                </a:lnTo>
                <a:lnTo>
                  <a:pt x="906587" y="316855"/>
                </a:lnTo>
                <a:lnTo>
                  <a:pt x="904289" y="345001"/>
                </a:lnTo>
                <a:lnTo>
                  <a:pt x="897394" y="369167"/>
                </a:lnTo>
                <a:lnTo>
                  <a:pt x="891507" y="379511"/>
                </a:lnTo>
                <a:close/>
              </a:path>
              <a:path w="4601845" h="449580">
                <a:moveTo>
                  <a:pt x="1116051" y="431452"/>
                </a:moveTo>
                <a:lnTo>
                  <a:pt x="1067833" y="424606"/>
                </a:lnTo>
                <a:lnTo>
                  <a:pt x="1027059" y="404067"/>
                </a:lnTo>
                <a:lnTo>
                  <a:pt x="999375" y="368349"/>
                </a:lnTo>
                <a:lnTo>
                  <a:pt x="990150" y="316259"/>
                </a:lnTo>
                <a:lnTo>
                  <a:pt x="990150" y="8929"/>
                </a:lnTo>
                <a:lnTo>
                  <a:pt x="1044471" y="8929"/>
                </a:lnTo>
                <a:lnTo>
                  <a:pt x="1044471" y="300781"/>
                </a:lnTo>
                <a:lnTo>
                  <a:pt x="1048907" y="334965"/>
                </a:lnTo>
                <a:lnTo>
                  <a:pt x="1062217" y="359382"/>
                </a:lnTo>
                <a:lnTo>
                  <a:pt x="1084401" y="374032"/>
                </a:lnTo>
                <a:lnTo>
                  <a:pt x="1115461" y="378916"/>
                </a:lnTo>
                <a:lnTo>
                  <a:pt x="1226079" y="378916"/>
                </a:lnTo>
                <a:lnTo>
                  <a:pt x="1220689" y="388254"/>
                </a:lnTo>
                <a:lnTo>
                  <a:pt x="1204605" y="404067"/>
                </a:lnTo>
                <a:lnTo>
                  <a:pt x="1185344" y="416048"/>
                </a:lnTo>
                <a:lnTo>
                  <a:pt x="1164164" y="424606"/>
                </a:lnTo>
                <a:lnTo>
                  <a:pt x="1141067" y="429740"/>
                </a:lnTo>
                <a:lnTo>
                  <a:pt x="1116051" y="431452"/>
                </a:lnTo>
                <a:close/>
              </a:path>
              <a:path w="4601845" h="449580">
                <a:moveTo>
                  <a:pt x="1226079" y="378916"/>
                </a:moveTo>
                <a:lnTo>
                  <a:pt x="1115461" y="378916"/>
                </a:lnTo>
                <a:lnTo>
                  <a:pt x="1146778" y="374032"/>
                </a:lnTo>
                <a:lnTo>
                  <a:pt x="1169150" y="359382"/>
                </a:lnTo>
                <a:lnTo>
                  <a:pt x="1182575" y="334965"/>
                </a:lnTo>
                <a:lnTo>
                  <a:pt x="1187050" y="300781"/>
                </a:lnTo>
                <a:lnTo>
                  <a:pt x="1187050" y="8929"/>
                </a:lnTo>
                <a:lnTo>
                  <a:pt x="1241371" y="8929"/>
                </a:lnTo>
                <a:lnTo>
                  <a:pt x="1241371" y="316259"/>
                </a:lnTo>
                <a:lnTo>
                  <a:pt x="1239073" y="344350"/>
                </a:lnTo>
                <a:lnTo>
                  <a:pt x="1232178" y="368349"/>
                </a:lnTo>
                <a:lnTo>
                  <a:pt x="1226079" y="378916"/>
                </a:lnTo>
                <a:close/>
              </a:path>
              <a:path w="4601845" h="449580">
                <a:moveTo>
                  <a:pt x="1523644" y="63252"/>
                </a:moveTo>
                <a:lnTo>
                  <a:pt x="1283738" y="63252"/>
                </a:lnTo>
                <a:lnTo>
                  <a:pt x="1283738" y="9524"/>
                </a:lnTo>
                <a:lnTo>
                  <a:pt x="1523644" y="9524"/>
                </a:lnTo>
                <a:lnTo>
                  <a:pt x="1523644" y="63252"/>
                </a:lnTo>
                <a:close/>
              </a:path>
              <a:path w="4601845" h="449580">
                <a:moveTo>
                  <a:pt x="1429290" y="427284"/>
                </a:moveTo>
                <a:lnTo>
                  <a:pt x="1375112" y="427284"/>
                </a:lnTo>
                <a:lnTo>
                  <a:pt x="1375112" y="63252"/>
                </a:lnTo>
                <a:lnTo>
                  <a:pt x="1429290" y="63252"/>
                </a:lnTo>
                <a:lnTo>
                  <a:pt x="1429290" y="427284"/>
                </a:lnTo>
                <a:close/>
              </a:path>
              <a:path w="4601845" h="449580">
                <a:moveTo>
                  <a:pt x="1929465" y="63252"/>
                </a:moveTo>
                <a:lnTo>
                  <a:pt x="1689560" y="63252"/>
                </a:lnTo>
                <a:lnTo>
                  <a:pt x="1689560" y="9524"/>
                </a:lnTo>
                <a:lnTo>
                  <a:pt x="1929465" y="9524"/>
                </a:lnTo>
                <a:lnTo>
                  <a:pt x="1929465" y="63252"/>
                </a:lnTo>
                <a:close/>
              </a:path>
              <a:path w="4601845" h="449580">
                <a:moveTo>
                  <a:pt x="1835111" y="427284"/>
                </a:moveTo>
                <a:lnTo>
                  <a:pt x="1780933" y="427284"/>
                </a:lnTo>
                <a:lnTo>
                  <a:pt x="1780933" y="63252"/>
                </a:lnTo>
                <a:lnTo>
                  <a:pt x="1835111" y="63252"/>
                </a:lnTo>
                <a:lnTo>
                  <a:pt x="1835111" y="427284"/>
                </a:lnTo>
                <a:close/>
              </a:path>
              <a:path w="4601845" h="449580">
                <a:moveTo>
                  <a:pt x="2030373" y="427284"/>
                </a:moveTo>
                <a:lnTo>
                  <a:pt x="1976052" y="427284"/>
                </a:lnTo>
                <a:lnTo>
                  <a:pt x="1976052" y="9524"/>
                </a:lnTo>
                <a:lnTo>
                  <a:pt x="2030373" y="9524"/>
                </a:lnTo>
                <a:lnTo>
                  <a:pt x="2030373" y="180826"/>
                </a:lnTo>
                <a:lnTo>
                  <a:pt x="2232636" y="180826"/>
                </a:lnTo>
                <a:lnTo>
                  <a:pt x="2232636" y="233362"/>
                </a:lnTo>
                <a:lnTo>
                  <a:pt x="2030373" y="233362"/>
                </a:lnTo>
                <a:lnTo>
                  <a:pt x="2030373" y="427284"/>
                </a:lnTo>
                <a:close/>
              </a:path>
              <a:path w="4601845" h="449580">
                <a:moveTo>
                  <a:pt x="2232636" y="180826"/>
                </a:moveTo>
                <a:lnTo>
                  <a:pt x="2178906" y="180826"/>
                </a:lnTo>
                <a:lnTo>
                  <a:pt x="2178906" y="9524"/>
                </a:lnTo>
                <a:lnTo>
                  <a:pt x="2232636" y="9524"/>
                </a:lnTo>
                <a:lnTo>
                  <a:pt x="2232636" y="180826"/>
                </a:lnTo>
                <a:close/>
              </a:path>
              <a:path w="4601845" h="449580">
                <a:moveTo>
                  <a:pt x="2232636" y="427284"/>
                </a:moveTo>
                <a:lnTo>
                  <a:pt x="2178906" y="427284"/>
                </a:lnTo>
                <a:lnTo>
                  <a:pt x="2178906" y="233362"/>
                </a:lnTo>
                <a:lnTo>
                  <a:pt x="2232636" y="233362"/>
                </a:lnTo>
                <a:lnTo>
                  <a:pt x="2232636" y="427284"/>
                </a:lnTo>
                <a:close/>
              </a:path>
              <a:path w="4601845" h="449580">
                <a:moveTo>
                  <a:pt x="2525062" y="427284"/>
                </a:moveTo>
                <a:lnTo>
                  <a:pt x="2326971" y="427284"/>
                </a:lnTo>
                <a:lnTo>
                  <a:pt x="2326971" y="9524"/>
                </a:lnTo>
                <a:lnTo>
                  <a:pt x="2526253" y="9524"/>
                </a:lnTo>
                <a:lnTo>
                  <a:pt x="2526253" y="63252"/>
                </a:lnTo>
                <a:lnTo>
                  <a:pt x="2381292" y="63252"/>
                </a:lnTo>
                <a:lnTo>
                  <a:pt x="2381292" y="180826"/>
                </a:lnTo>
                <a:lnTo>
                  <a:pt x="2474313" y="180826"/>
                </a:lnTo>
                <a:lnTo>
                  <a:pt x="2458235" y="233362"/>
                </a:lnTo>
                <a:lnTo>
                  <a:pt x="2381292" y="233362"/>
                </a:lnTo>
                <a:lnTo>
                  <a:pt x="2381292" y="378320"/>
                </a:lnTo>
                <a:lnTo>
                  <a:pt x="2525062" y="378320"/>
                </a:lnTo>
                <a:lnTo>
                  <a:pt x="2525062" y="427284"/>
                </a:lnTo>
                <a:close/>
              </a:path>
              <a:path w="4601845" h="449580">
                <a:moveTo>
                  <a:pt x="2824718" y="427284"/>
                </a:moveTo>
                <a:lnTo>
                  <a:pt x="2770388" y="427284"/>
                </a:lnTo>
                <a:lnTo>
                  <a:pt x="2770388" y="9524"/>
                </a:lnTo>
                <a:lnTo>
                  <a:pt x="2909996" y="9524"/>
                </a:lnTo>
                <a:lnTo>
                  <a:pt x="2938204" y="11915"/>
                </a:lnTo>
                <a:lnTo>
                  <a:pt x="2962565" y="19087"/>
                </a:lnTo>
                <a:lnTo>
                  <a:pt x="2983077" y="31040"/>
                </a:lnTo>
                <a:lnTo>
                  <a:pt x="2999740" y="47774"/>
                </a:lnTo>
                <a:lnTo>
                  <a:pt x="3009554" y="63252"/>
                </a:lnTo>
                <a:lnTo>
                  <a:pt x="2824718" y="63252"/>
                </a:lnTo>
                <a:lnTo>
                  <a:pt x="2824718" y="248244"/>
                </a:lnTo>
                <a:lnTo>
                  <a:pt x="3009826" y="248244"/>
                </a:lnTo>
                <a:lnTo>
                  <a:pt x="3007474" y="254197"/>
                </a:lnTo>
                <a:lnTo>
                  <a:pt x="2993567" y="274578"/>
                </a:lnTo>
                <a:lnTo>
                  <a:pt x="2973577" y="289135"/>
                </a:lnTo>
                <a:lnTo>
                  <a:pt x="2947504" y="297870"/>
                </a:lnTo>
                <a:lnTo>
                  <a:pt x="2915349" y="300781"/>
                </a:lnTo>
                <a:lnTo>
                  <a:pt x="2824718" y="300781"/>
                </a:lnTo>
                <a:lnTo>
                  <a:pt x="2824718" y="427284"/>
                </a:lnTo>
                <a:close/>
              </a:path>
              <a:path w="4601845" h="449580">
                <a:moveTo>
                  <a:pt x="3009826" y="248244"/>
                </a:moveTo>
                <a:lnTo>
                  <a:pt x="2902252" y="248244"/>
                </a:lnTo>
                <a:lnTo>
                  <a:pt x="2918170" y="247221"/>
                </a:lnTo>
                <a:lnTo>
                  <a:pt x="2931835" y="244152"/>
                </a:lnTo>
                <a:lnTo>
                  <a:pt x="2965283" y="214498"/>
                </a:lnTo>
                <a:lnTo>
                  <a:pt x="2974212" y="173273"/>
                </a:lnTo>
                <a:lnTo>
                  <a:pt x="2975032" y="146744"/>
                </a:lnTo>
                <a:lnTo>
                  <a:pt x="2973841" y="125276"/>
                </a:lnTo>
                <a:lnTo>
                  <a:pt x="2955982" y="81855"/>
                </a:lnTo>
                <a:lnTo>
                  <a:pt x="2917275" y="64415"/>
                </a:lnTo>
                <a:lnTo>
                  <a:pt x="2899870" y="63252"/>
                </a:lnTo>
                <a:lnTo>
                  <a:pt x="3009554" y="63252"/>
                </a:lnTo>
                <a:lnTo>
                  <a:pt x="3012697" y="68209"/>
                </a:lnTo>
                <a:lnTo>
                  <a:pt x="3021951" y="91417"/>
                </a:lnTo>
                <a:lnTo>
                  <a:pt x="3027503" y="117397"/>
                </a:lnTo>
                <a:lnTo>
                  <a:pt x="3029353" y="146149"/>
                </a:lnTo>
                <a:lnTo>
                  <a:pt x="3027985" y="175952"/>
                </a:lnTo>
                <a:lnTo>
                  <a:pt x="3023882" y="203894"/>
                </a:lnTo>
                <a:lnTo>
                  <a:pt x="3017045" y="229976"/>
                </a:lnTo>
                <a:lnTo>
                  <a:pt x="3009826" y="248244"/>
                </a:lnTo>
                <a:close/>
              </a:path>
              <a:path w="4601845" h="449580">
                <a:moveTo>
                  <a:pt x="3152359" y="427284"/>
                </a:moveTo>
                <a:lnTo>
                  <a:pt x="3098038" y="427284"/>
                </a:lnTo>
                <a:lnTo>
                  <a:pt x="3098038" y="9524"/>
                </a:lnTo>
                <a:lnTo>
                  <a:pt x="3241208" y="9524"/>
                </a:lnTo>
                <a:lnTo>
                  <a:pt x="3268098" y="11952"/>
                </a:lnTo>
                <a:lnTo>
                  <a:pt x="3291475" y="19236"/>
                </a:lnTo>
                <a:lnTo>
                  <a:pt x="3311335" y="31375"/>
                </a:lnTo>
                <a:lnTo>
                  <a:pt x="3327675" y="48369"/>
                </a:lnTo>
                <a:lnTo>
                  <a:pt x="3337285" y="63847"/>
                </a:lnTo>
                <a:lnTo>
                  <a:pt x="3152359" y="63847"/>
                </a:lnTo>
                <a:lnTo>
                  <a:pt x="3152359" y="248244"/>
                </a:lnTo>
                <a:lnTo>
                  <a:pt x="3338176" y="248244"/>
                </a:lnTo>
                <a:lnTo>
                  <a:pt x="3335277" y="253630"/>
                </a:lnTo>
                <a:lnTo>
                  <a:pt x="3327862" y="263834"/>
                </a:lnTo>
                <a:lnTo>
                  <a:pt x="3318978" y="273201"/>
                </a:lnTo>
                <a:lnTo>
                  <a:pt x="3308626" y="281731"/>
                </a:lnTo>
                <a:lnTo>
                  <a:pt x="3314634" y="299591"/>
                </a:lnTo>
                <a:lnTo>
                  <a:pt x="3258467" y="299591"/>
                </a:lnTo>
                <a:lnTo>
                  <a:pt x="3255295" y="300384"/>
                </a:lnTo>
                <a:lnTo>
                  <a:pt x="3250733" y="300781"/>
                </a:lnTo>
                <a:lnTo>
                  <a:pt x="3152359" y="300781"/>
                </a:lnTo>
                <a:lnTo>
                  <a:pt x="3152359" y="427284"/>
                </a:lnTo>
                <a:close/>
              </a:path>
              <a:path w="4601845" h="449580">
                <a:moveTo>
                  <a:pt x="3338176" y="248244"/>
                </a:moveTo>
                <a:lnTo>
                  <a:pt x="3232873" y="248244"/>
                </a:lnTo>
                <a:lnTo>
                  <a:pt x="3247393" y="247221"/>
                </a:lnTo>
                <a:lnTo>
                  <a:pt x="3259848" y="244152"/>
                </a:lnTo>
                <a:lnTo>
                  <a:pt x="3290396" y="214349"/>
                </a:lnTo>
                <a:lnTo>
                  <a:pt x="3299398" y="172529"/>
                </a:lnTo>
                <a:lnTo>
                  <a:pt x="3300291" y="146744"/>
                </a:lnTo>
                <a:lnTo>
                  <a:pt x="3299082" y="125294"/>
                </a:lnTo>
                <a:lnTo>
                  <a:pt x="3280946" y="82152"/>
                </a:lnTo>
                <a:lnTo>
                  <a:pt x="3241963" y="64991"/>
                </a:lnTo>
                <a:lnTo>
                  <a:pt x="3224539" y="63847"/>
                </a:lnTo>
                <a:lnTo>
                  <a:pt x="3337285" y="63847"/>
                </a:lnTo>
                <a:lnTo>
                  <a:pt x="3340502" y="69028"/>
                </a:lnTo>
                <a:lnTo>
                  <a:pt x="3349664" y="92310"/>
                </a:lnTo>
                <a:lnTo>
                  <a:pt x="3355161" y="118216"/>
                </a:lnTo>
                <a:lnTo>
                  <a:pt x="3356993" y="146744"/>
                </a:lnTo>
                <a:lnTo>
                  <a:pt x="3356826" y="160697"/>
                </a:lnTo>
                <a:lnTo>
                  <a:pt x="3352491" y="208712"/>
                </a:lnTo>
                <a:lnTo>
                  <a:pt x="3341220" y="242589"/>
                </a:lnTo>
                <a:lnTo>
                  <a:pt x="3338176" y="248244"/>
                </a:lnTo>
                <a:close/>
              </a:path>
              <a:path w="4601845" h="449580">
                <a:moveTo>
                  <a:pt x="3357593" y="427284"/>
                </a:moveTo>
                <a:lnTo>
                  <a:pt x="3302082" y="427284"/>
                </a:lnTo>
                <a:lnTo>
                  <a:pt x="3258467" y="299591"/>
                </a:lnTo>
                <a:lnTo>
                  <a:pt x="3314634" y="299591"/>
                </a:lnTo>
                <a:lnTo>
                  <a:pt x="3357593" y="427284"/>
                </a:lnTo>
                <a:close/>
              </a:path>
              <a:path w="4601845" h="449580">
                <a:moveTo>
                  <a:pt x="3530119" y="433833"/>
                </a:moveTo>
                <a:lnTo>
                  <a:pt x="3483686" y="427303"/>
                </a:lnTo>
                <a:lnTo>
                  <a:pt x="3443130" y="406969"/>
                </a:lnTo>
                <a:lnTo>
                  <a:pt x="3414427" y="370321"/>
                </a:lnTo>
                <a:lnTo>
                  <a:pt x="3404209" y="316855"/>
                </a:lnTo>
                <a:lnTo>
                  <a:pt x="3404209" y="124718"/>
                </a:lnTo>
                <a:lnTo>
                  <a:pt x="3412618" y="70730"/>
                </a:lnTo>
                <a:lnTo>
                  <a:pt x="3437851" y="31701"/>
                </a:lnTo>
                <a:lnTo>
                  <a:pt x="3477956" y="7925"/>
                </a:lnTo>
                <a:lnTo>
                  <a:pt x="3530720" y="0"/>
                </a:lnTo>
                <a:lnTo>
                  <a:pt x="3558594" y="2092"/>
                </a:lnTo>
                <a:lnTo>
                  <a:pt x="3604357" y="18836"/>
                </a:lnTo>
                <a:lnTo>
                  <a:pt x="3636504" y="51727"/>
                </a:lnTo>
                <a:lnTo>
                  <a:pt x="3639158" y="57299"/>
                </a:lnTo>
                <a:lnTo>
                  <a:pt x="3529529" y="57299"/>
                </a:lnTo>
                <a:lnTo>
                  <a:pt x="3511772" y="58545"/>
                </a:lnTo>
                <a:lnTo>
                  <a:pt x="3474903" y="77241"/>
                </a:lnTo>
                <a:lnTo>
                  <a:pt x="3459553" y="118123"/>
                </a:lnTo>
                <a:lnTo>
                  <a:pt x="3458530" y="136624"/>
                </a:lnTo>
                <a:lnTo>
                  <a:pt x="3458530" y="309116"/>
                </a:lnTo>
                <a:lnTo>
                  <a:pt x="3469082" y="350889"/>
                </a:lnTo>
                <a:lnTo>
                  <a:pt x="3499724" y="374897"/>
                </a:lnTo>
                <a:lnTo>
                  <a:pt x="3529529" y="379511"/>
                </a:lnTo>
                <a:lnTo>
                  <a:pt x="3639759" y="379511"/>
                </a:lnTo>
                <a:lnTo>
                  <a:pt x="3634157" y="389352"/>
                </a:lnTo>
                <a:lnTo>
                  <a:pt x="3618073" y="405555"/>
                </a:lnTo>
                <a:lnTo>
                  <a:pt x="3598849" y="417927"/>
                </a:lnTo>
                <a:lnTo>
                  <a:pt x="3577782" y="426763"/>
                </a:lnTo>
                <a:lnTo>
                  <a:pt x="3554872" y="432066"/>
                </a:lnTo>
                <a:lnTo>
                  <a:pt x="3530119" y="433833"/>
                </a:lnTo>
                <a:close/>
              </a:path>
              <a:path w="4601845" h="449580">
                <a:moveTo>
                  <a:pt x="3639759" y="379511"/>
                </a:moveTo>
                <a:lnTo>
                  <a:pt x="3529529" y="379511"/>
                </a:lnTo>
                <a:lnTo>
                  <a:pt x="3544802" y="378339"/>
                </a:lnTo>
                <a:lnTo>
                  <a:pt x="3558475" y="374823"/>
                </a:lnTo>
                <a:lnTo>
                  <a:pt x="3589548" y="350461"/>
                </a:lnTo>
                <a:lnTo>
                  <a:pt x="3600473" y="309116"/>
                </a:lnTo>
                <a:lnTo>
                  <a:pt x="3600485" y="136624"/>
                </a:lnTo>
                <a:lnTo>
                  <a:pt x="3599486" y="118699"/>
                </a:lnTo>
                <a:lnTo>
                  <a:pt x="3583993" y="77540"/>
                </a:lnTo>
                <a:lnTo>
                  <a:pt x="3547217" y="58564"/>
                </a:lnTo>
                <a:lnTo>
                  <a:pt x="3529529" y="57299"/>
                </a:lnTo>
                <a:lnTo>
                  <a:pt x="3639158" y="57299"/>
                </a:lnTo>
                <a:lnTo>
                  <a:pt x="3646690" y="73111"/>
                </a:lnTo>
                <a:lnTo>
                  <a:pt x="3652802" y="97640"/>
                </a:lnTo>
                <a:lnTo>
                  <a:pt x="3654796" y="124718"/>
                </a:lnTo>
                <a:lnTo>
                  <a:pt x="3654840" y="316855"/>
                </a:lnTo>
                <a:lnTo>
                  <a:pt x="3652541" y="345001"/>
                </a:lnTo>
                <a:lnTo>
                  <a:pt x="3645647" y="369167"/>
                </a:lnTo>
                <a:lnTo>
                  <a:pt x="3639759" y="379511"/>
                </a:lnTo>
                <a:close/>
              </a:path>
              <a:path w="4601845" h="449580">
                <a:moveTo>
                  <a:pt x="3707894" y="449311"/>
                </a:moveTo>
                <a:lnTo>
                  <a:pt x="3691225" y="405258"/>
                </a:lnTo>
                <a:lnTo>
                  <a:pt x="3702218" y="404439"/>
                </a:lnTo>
                <a:lnTo>
                  <a:pt x="3712579" y="401984"/>
                </a:lnTo>
                <a:lnTo>
                  <a:pt x="3744690" y="373297"/>
                </a:lnTo>
                <a:lnTo>
                  <a:pt x="3749118" y="343197"/>
                </a:lnTo>
                <a:lnTo>
                  <a:pt x="3749118" y="62061"/>
                </a:lnTo>
                <a:lnTo>
                  <a:pt x="3712056" y="60871"/>
                </a:lnTo>
                <a:lnTo>
                  <a:pt x="3712056" y="9524"/>
                </a:lnTo>
                <a:lnTo>
                  <a:pt x="3802848" y="9524"/>
                </a:lnTo>
                <a:lnTo>
                  <a:pt x="3802848" y="348555"/>
                </a:lnTo>
                <a:lnTo>
                  <a:pt x="3797377" y="393910"/>
                </a:lnTo>
                <a:lnTo>
                  <a:pt x="3768253" y="435358"/>
                </a:lnTo>
                <a:lnTo>
                  <a:pt x="3731716" y="447562"/>
                </a:lnTo>
                <a:lnTo>
                  <a:pt x="3707894" y="449311"/>
                </a:lnTo>
                <a:close/>
              </a:path>
              <a:path w="4601845" h="449580">
                <a:moveTo>
                  <a:pt x="4070767" y="427284"/>
                </a:moveTo>
                <a:lnTo>
                  <a:pt x="3872676" y="427284"/>
                </a:lnTo>
                <a:lnTo>
                  <a:pt x="3872676" y="9524"/>
                </a:lnTo>
                <a:lnTo>
                  <a:pt x="4071958" y="9524"/>
                </a:lnTo>
                <a:lnTo>
                  <a:pt x="4071958" y="63252"/>
                </a:lnTo>
                <a:lnTo>
                  <a:pt x="3926997" y="63252"/>
                </a:lnTo>
                <a:lnTo>
                  <a:pt x="3926997" y="180826"/>
                </a:lnTo>
                <a:lnTo>
                  <a:pt x="4020018" y="180826"/>
                </a:lnTo>
                <a:lnTo>
                  <a:pt x="4003940" y="233362"/>
                </a:lnTo>
                <a:lnTo>
                  <a:pt x="3926997" y="233362"/>
                </a:lnTo>
                <a:lnTo>
                  <a:pt x="3926997" y="378320"/>
                </a:lnTo>
                <a:lnTo>
                  <a:pt x="4070767" y="378320"/>
                </a:lnTo>
                <a:lnTo>
                  <a:pt x="4070767" y="427284"/>
                </a:lnTo>
                <a:close/>
              </a:path>
              <a:path w="4601845" h="449580">
                <a:moveTo>
                  <a:pt x="4259428" y="433238"/>
                </a:moveTo>
                <a:lnTo>
                  <a:pt x="4212397" y="426392"/>
                </a:lnTo>
                <a:lnTo>
                  <a:pt x="4175189" y="405853"/>
                </a:lnTo>
                <a:lnTo>
                  <a:pt x="4151079" y="370135"/>
                </a:lnTo>
                <a:lnTo>
                  <a:pt x="4143042" y="318045"/>
                </a:lnTo>
                <a:lnTo>
                  <a:pt x="4143042" y="126504"/>
                </a:lnTo>
                <a:lnTo>
                  <a:pt x="4146243" y="86655"/>
                </a:lnTo>
                <a:lnTo>
                  <a:pt x="4163091" y="46667"/>
                </a:lnTo>
                <a:lnTo>
                  <a:pt x="4194982" y="18454"/>
                </a:lnTo>
                <a:lnTo>
                  <a:pt x="4241058" y="4502"/>
                </a:lnTo>
                <a:lnTo>
                  <a:pt x="4259428" y="3571"/>
                </a:lnTo>
                <a:lnTo>
                  <a:pt x="4282097" y="4799"/>
                </a:lnTo>
                <a:lnTo>
                  <a:pt x="4303668" y="8483"/>
                </a:lnTo>
                <a:lnTo>
                  <a:pt x="4324141" y="14622"/>
                </a:lnTo>
                <a:lnTo>
                  <a:pt x="4343515" y="23217"/>
                </a:lnTo>
                <a:lnTo>
                  <a:pt x="4331597" y="59085"/>
                </a:lnTo>
                <a:lnTo>
                  <a:pt x="4266572" y="59085"/>
                </a:lnTo>
                <a:lnTo>
                  <a:pt x="4252742" y="60034"/>
                </a:lnTo>
                <a:lnTo>
                  <a:pt x="4208751" y="82888"/>
                </a:lnTo>
                <a:lnTo>
                  <a:pt x="4197363" y="121146"/>
                </a:lnTo>
                <a:lnTo>
                  <a:pt x="4197363" y="316855"/>
                </a:lnTo>
                <a:lnTo>
                  <a:pt x="4201726" y="343746"/>
                </a:lnTo>
                <a:lnTo>
                  <a:pt x="4214814" y="362954"/>
                </a:lnTo>
                <a:lnTo>
                  <a:pt x="4236627" y="374479"/>
                </a:lnTo>
                <a:lnTo>
                  <a:pt x="4267162" y="378320"/>
                </a:lnTo>
                <a:lnTo>
                  <a:pt x="4352119" y="378320"/>
                </a:lnTo>
                <a:lnTo>
                  <a:pt x="4358402" y="413592"/>
                </a:lnTo>
                <a:lnTo>
                  <a:pt x="4332290" y="422187"/>
                </a:lnTo>
                <a:lnTo>
                  <a:pt x="4307090" y="428326"/>
                </a:lnTo>
                <a:lnTo>
                  <a:pt x="4282802" y="432010"/>
                </a:lnTo>
                <a:lnTo>
                  <a:pt x="4259428" y="433238"/>
                </a:lnTo>
                <a:close/>
              </a:path>
              <a:path w="4601845" h="449580">
                <a:moveTo>
                  <a:pt x="4328037" y="69800"/>
                </a:moveTo>
                <a:lnTo>
                  <a:pt x="4313426" y="65112"/>
                </a:lnTo>
                <a:lnTo>
                  <a:pt x="4298312" y="61764"/>
                </a:lnTo>
                <a:lnTo>
                  <a:pt x="4282694" y="59755"/>
                </a:lnTo>
                <a:lnTo>
                  <a:pt x="4266572" y="59085"/>
                </a:lnTo>
                <a:lnTo>
                  <a:pt x="4331597" y="59085"/>
                </a:lnTo>
                <a:lnTo>
                  <a:pt x="4328037" y="69800"/>
                </a:lnTo>
                <a:close/>
              </a:path>
              <a:path w="4601845" h="449580">
                <a:moveTo>
                  <a:pt x="4352119" y="378320"/>
                </a:moveTo>
                <a:lnTo>
                  <a:pt x="4267162" y="378320"/>
                </a:lnTo>
                <a:lnTo>
                  <a:pt x="4285702" y="377390"/>
                </a:lnTo>
                <a:lnTo>
                  <a:pt x="4305601" y="374599"/>
                </a:lnTo>
                <a:lnTo>
                  <a:pt x="4326856" y="369948"/>
                </a:lnTo>
                <a:lnTo>
                  <a:pt x="4349468" y="363438"/>
                </a:lnTo>
                <a:lnTo>
                  <a:pt x="4352119" y="378320"/>
                </a:lnTo>
                <a:close/>
              </a:path>
              <a:path w="4601845" h="449580">
                <a:moveTo>
                  <a:pt x="4601337" y="63252"/>
                </a:moveTo>
                <a:lnTo>
                  <a:pt x="4361422" y="63252"/>
                </a:lnTo>
                <a:lnTo>
                  <a:pt x="4361422" y="9524"/>
                </a:lnTo>
                <a:lnTo>
                  <a:pt x="4601337" y="9524"/>
                </a:lnTo>
                <a:lnTo>
                  <a:pt x="4601337" y="63252"/>
                </a:lnTo>
                <a:close/>
              </a:path>
              <a:path w="4601845" h="449580">
                <a:moveTo>
                  <a:pt x="4506973" y="427284"/>
                </a:moveTo>
                <a:lnTo>
                  <a:pt x="4452804" y="427284"/>
                </a:lnTo>
                <a:lnTo>
                  <a:pt x="4452804" y="63252"/>
                </a:lnTo>
                <a:lnTo>
                  <a:pt x="4506973" y="63252"/>
                </a:lnTo>
                <a:lnTo>
                  <a:pt x="4506973" y="4272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649" y="1155597"/>
            <a:ext cx="3299118" cy="32991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90" y="140167"/>
            <a:ext cx="4555207" cy="35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876" y="597664"/>
            <a:ext cx="2459696" cy="275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45397"/>
            <a:ext cx="6134712" cy="3793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64261" y="1110800"/>
            <a:ext cx="2414905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66675" indent="-34417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500" spc="-55" dirty="0">
                <a:solidFill>
                  <a:srgbClr val="1C4487"/>
                </a:solidFill>
                <a:latin typeface="Verdana"/>
                <a:cs typeface="Verdana"/>
              </a:rPr>
              <a:t>Booking That’s  </a:t>
            </a:r>
            <a:r>
              <a:rPr sz="1500" spc="-70" dirty="0">
                <a:solidFill>
                  <a:srgbClr val="1C4487"/>
                </a:solidFill>
                <a:latin typeface="Verdana"/>
                <a:cs typeface="Verdana"/>
              </a:rPr>
              <a:t>previously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Canceled  </a:t>
            </a:r>
            <a:r>
              <a:rPr sz="1500" spc="-4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500" b="1" spc="-310" dirty="0">
                <a:solidFill>
                  <a:srgbClr val="1C4487"/>
                </a:solidFill>
                <a:latin typeface="Verdana"/>
                <a:cs typeface="Verdana"/>
              </a:rPr>
              <a:t>92%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cancellation  </a:t>
            </a:r>
            <a:r>
              <a:rPr sz="1500" spc="-65" dirty="0">
                <a:solidFill>
                  <a:srgbClr val="1C4487"/>
                </a:solidFill>
                <a:latin typeface="Verdana"/>
                <a:cs typeface="Verdana"/>
              </a:rPr>
              <a:t>rate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C4487"/>
              </a:buClr>
              <a:buFont typeface="Arial"/>
              <a:buChar char="●"/>
            </a:pPr>
            <a:endParaRPr sz="1450">
              <a:latin typeface="Verdana"/>
              <a:cs typeface="Verdana"/>
            </a:endParaRPr>
          </a:p>
          <a:p>
            <a:pPr marL="469265" marR="62230" indent="-34417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500" spc="-5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500" spc="-60" dirty="0">
                <a:solidFill>
                  <a:srgbClr val="1C4487"/>
                </a:solidFill>
                <a:latin typeface="Verdana"/>
                <a:cs typeface="Verdana"/>
              </a:rPr>
              <a:t>that’s </a:t>
            </a:r>
            <a:r>
              <a:rPr sz="1500" spc="-90" dirty="0">
                <a:solidFill>
                  <a:srgbClr val="1C4487"/>
                </a:solidFill>
                <a:latin typeface="Verdana"/>
                <a:cs typeface="Verdana"/>
              </a:rPr>
              <a:t>never  </a:t>
            </a:r>
            <a:r>
              <a:rPr sz="1500" spc="-70" dirty="0">
                <a:solidFill>
                  <a:srgbClr val="1C4487"/>
                </a:solidFill>
                <a:latin typeface="Verdana"/>
                <a:cs typeface="Verdana"/>
              </a:rPr>
              <a:t>been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r>
              <a:rPr sz="1500" spc="-26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spc="-70" dirty="0">
                <a:solidFill>
                  <a:srgbClr val="1C4487"/>
                </a:solidFill>
                <a:latin typeface="Verdana"/>
                <a:cs typeface="Verdana"/>
              </a:rPr>
              <a:t>before  </a:t>
            </a:r>
            <a:r>
              <a:rPr sz="1500" spc="-4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500" spc="-65" dirty="0">
                <a:solidFill>
                  <a:srgbClr val="1C4487"/>
                </a:solidFill>
                <a:latin typeface="Verdana"/>
                <a:cs typeface="Verdana"/>
              </a:rPr>
              <a:t>rate  </a:t>
            </a:r>
            <a:r>
              <a:rPr sz="1500" spc="-40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500" spc="-1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b="1" spc="-310" dirty="0">
                <a:solidFill>
                  <a:srgbClr val="1C4487"/>
                </a:solidFill>
                <a:latin typeface="Verdana"/>
                <a:cs typeface="Verdana"/>
              </a:rPr>
              <a:t>34%</a:t>
            </a:r>
            <a:endParaRPr sz="1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290"/>
              </a:spcBef>
            </a:pPr>
            <a:r>
              <a:rPr sz="1500" spc="-60" dirty="0">
                <a:solidFill>
                  <a:srgbClr val="1C4487"/>
                </a:solidFill>
                <a:latin typeface="Verdana"/>
                <a:cs typeface="Verdana"/>
              </a:rPr>
              <a:t>this </a:t>
            </a:r>
            <a:r>
              <a:rPr sz="1500" spc="-30" dirty="0">
                <a:solidFill>
                  <a:srgbClr val="1C4487"/>
                </a:solidFill>
                <a:latin typeface="Verdana"/>
                <a:cs typeface="Verdana"/>
              </a:rPr>
              <a:t>shows </a:t>
            </a:r>
            <a:r>
              <a:rPr sz="1500" spc="-5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500" spc="-60" dirty="0">
                <a:solidFill>
                  <a:srgbClr val="1C4487"/>
                </a:solidFill>
                <a:latin typeface="Verdana"/>
                <a:cs typeface="Verdana"/>
              </a:rPr>
              <a:t>booking  </a:t>
            </a:r>
            <a:r>
              <a:rPr sz="1500" spc="-5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500" spc="-4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500" spc="-70" dirty="0">
                <a:solidFill>
                  <a:srgbClr val="1C4487"/>
                </a:solidFill>
                <a:latin typeface="Verdana"/>
                <a:cs typeface="Verdana"/>
              </a:rPr>
              <a:t>been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canceled  </a:t>
            </a:r>
            <a:r>
              <a:rPr sz="1500" spc="-70" dirty="0">
                <a:solidFill>
                  <a:srgbClr val="1C4487"/>
                </a:solidFill>
                <a:latin typeface="Verdana"/>
                <a:cs typeface="Verdana"/>
              </a:rPr>
              <a:t>before </a:t>
            </a:r>
            <a:r>
              <a:rPr sz="1500" spc="-25" dirty="0">
                <a:solidFill>
                  <a:srgbClr val="1C4487"/>
                </a:solidFill>
                <a:latin typeface="Verdana"/>
                <a:cs typeface="Verdana"/>
              </a:rPr>
              <a:t>will</a:t>
            </a:r>
            <a:r>
              <a:rPr sz="1500" spc="-4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spc="-100" dirty="0">
                <a:solidFill>
                  <a:srgbClr val="1C4487"/>
                </a:solidFill>
                <a:latin typeface="Verdana"/>
                <a:cs typeface="Verdana"/>
              </a:rPr>
              <a:t>more </a:t>
            </a:r>
            <a:r>
              <a:rPr sz="1500" spc="-80" dirty="0">
                <a:solidFill>
                  <a:srgbClr val="1C4487"/>
                </a:solidFill>
                <a:latin typeface="Verdana"/>
                <a:cs typeface="Verdana"/>
              </a:rPr>
              <a:t>likely </a:t>
            </a:r>
            <a:r>
              <a:rPr sz="1500" spc="-60" dirty="0">
                <a:solidFill>
                  <a:srgbClr val="1C4487"/>
                </a:solidFill>
                <a:latin typeface="Verdana"/>
                <a:cs typeface="Verdana"/>
              </a:rPr>
              <a:t>to be  </a:t>
            </a:r>
            <a:r>
              <a:rPr sz="1500" spc="-50" dirty="0">
                <a:solidFill>
                  <a:srgbClr val="1C4487"/>
                </a:solidFill>
                <a:latin typeface="Verdana"/>
                <a:cs typeface="Verdana"/>
              </a:rPr>
              <a:t>cancelled</a:t>
            </a:r>
            <a:r>
              <a:rPr sz="1500" spc="-1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500" spc="-35" dirty="0">
                <a:solidFill>
                  <a:srgbClr val="1C4487"/>
                </a:solidFill>
                <a:latin typeface="Verdana"/>
                <a:cs typeface="Verdana"/>
              </a:rPr>
              <a:t>again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90" y="166767"/>
            <a:ext cx="2813288" cy="35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876" y="624264"/>
            <a:ext cx="2459696" cy="275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83147"/>
            <a:ext cx="5419789" cy="3351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61284" y="2571744"/>
            <a:ext cx="1464271" cy="1464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21723" y="409545"/>
            <a:ext cx="3203575" cy="353885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0360" marR="431800" indent="-328295">
              <a:lnSpc>
                <a:spcPct val="101000"/>
              </a:lnSpc>
              <a:spcBef>
                <a:spcPts val="85"/>
              </a:spcBef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sz="1300" b="1" spc="-135" dirty="0">
                <a:solidFill>
                  <a:srgbClr val="1C4487"/>
                </a:solidFill>
                <a:latin typeface="Verdana"/>
                <a:cs typeface="Verdana"/>
              </a:rPr>
              <a:t>International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300" b="1" spc="-11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300" b="1" spc="-270" dirty="0">
                <a:solidFill>
                  <a:srgbClr val="1C4487"/>
                </a:solidFill>
                <a:latin typeface="Verdana"/>
                <a:cs typeface="Verdana"/>
              </a:rPr>
              <a:t>24%  </a:t>
            </a:r>
            <a:r>
              <a:rPr sz="1300" b="1" spc="-11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300" b="1" spc="-9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b="1" spc="-105" dirty="0">
                <a:solidFill>
                  <a:srgbClr val="1C4487"/>
                </a:solidFill>
                <a:latin typeface="Verdana"/>
                <a:cs typeface="Verdana"/>
              </a:rPr>
              <a:t>Rate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4487"/>
              </a:buClr>
              <a:buFont typeface="Arial"/>
              <a:buChar char="●"/>
            </a:pPr>
            <a:endParaRPr sz="1250">
              <a:latin typeface="Verdana"/>
              <a:cs typeface="Verdana"/>
            </a:endParaRPr>
          </a:p>
          <a:p>
            <a:pPr marL="340360" marR="5080" indent="-328295">
              <a:lnSpc>
                <a:spcPct val="101000"/>
              </a:lnSpc>
              <a:spcBef>
                <a:spcPts val="5"/>
              </a:spcBef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sz="1300" b="1" spc="-105" dirty="0">
                <a:solidFill>
                  <a:srgbClr val="1C4487"/>
                </a:solidFill>
                <a:latin typeface="Verdana"/>
                <a:cs typeface="Verdana"/>
              </a:rPr>
              <a:t>Local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300" b="1" spc="-11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300" b="1" spc="-270" dirty="0">
                <a:solidFill>
                  <a:srgbClr val="1C4487"/>
                </a:solidFill>
                <a:latin typeface="Verdana"/>
                <a:cs typeface="Verdana"/>
              </a:rPr>
              <a:t>56% </a:t>
            </a:r>
            <a:r>
              <a:rPr sz="1300" b="1" spc="-110" dirty="0">
                <a:solidFill>
                  <a:srgbClr val="1C4487"/>
                </a:solidFill>
                <a:latin typeface="Verdana"/>
                <a:cs typeface="Verdana"/>
              </a:rPr>
              <a:t>Cancellation  </a:t>
            </a:r>
            <a:r>
              <a:rPr sz="1300" b="1" spc="-105" dirty="0">
                <a:solidFill>
                  <a:srgbClr val="1C4487"/>
                </a:solidFill>
                <a:latin typeface="Verdana"/>
                <a:cs typeface="Verdana"/>
              </a:rPr>
              <a:t>Rate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>
              <a:latin typeface="Verdana"/>
              <a:cs typeface="Verdana"/>
            </a:endParaRPr>
          </a:p>
          <a:p>
            <a:pPr marL="137160" marR="1917064">
              <a:lnSpc>
                <a:spcPts val="2020"/>
              </a:lnSpc>
              <a:spcBef>
                <a:spcPts val="1290"/>
              </a:spcBef>
            </a:pPr>
            <a:r>
              <a:rPr sz="1700" spc="-55" dirty="0">
                <a:solidFill>
                  <a:srgbClr val="1C4487"/>
                </a:solidFill>
                <a:latin typeface="Verdana"/>
                <a:cs typeface="Verdana"/>
              </a:rPr>
              <a:t>This </a:t>
            </a:r>
            <a:r>
              <a:rPr sz="1700" spc="-65" dirty="0">
                <a:solidFill>
                  <a:srgbClr val="1C4487"/>
                </a:solidFill>
                <a:latin typeface="Verdana"/>
                <a:cs typeface="Verdana"/>
              </a:rPr>
              <a:t>arise</a:t>
            </a:r>
            <a:r>
              <a:rPr sz="1700" spc="-3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1C4487"/>
                </a:solidFill>
                <a:latin typeface="Verdana"/>
                <a:cs typeface="Verdana"/>
              </a:rPr>
              <a:t>a  </a:t>
            </a:r>
            <a:r>
              <a:rPr sz="1700" spc="-70" dirty="0">
                <a:solidFill>
                  <a:srgbClr val="1C4487"/>
                </a:solidFill>
                <a:latin typeface="Verdana"/>
                <a:cs typeface="Verdana"/>
              </a:rPr>
              <a:t>question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Verdana"/>
              <a:cs typeface="Verdana"/>
            </a:endParaRPr>
          </a:p>
          <a:p>
            <a:pPr marL="137160" marR="1476375">
              <a:lnSpc>
                <a:spcPct val="101000"/>
              </a:lnSpc>
            </a:pPr>
            <a:r>
              <a:rPr sz="1300" b="1" spc="-100" dirty="0">
                <a:solidFill>
                  <a:srgbClr val="1C4487"/>
                </a:solidFill>
                <a:latin typeface="Verdana"/>
                <a:cs typeface="Verdana"/>
              </a:rPr>
              <a:t>Why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does </a:t>
            </a:r>
            <a:r>
              <a:rPr sz="1300" b="1" spc="-105" dirty="0">
                <a:solidFill>
                  <a:srgbClr val="1C4487"/>
                </a:solidFill>
                <a:latin typeface="Verdana"/>
                <a:cs typeface="Verdana"/>
              </a:rPr>
              <a:t>local 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booking are </a:t>
            </a:r>
            <a:r>
              <a:rPr sz="1300" b="1" spc="-160" dirty="0">
                <a:solidFill>
                  <a:srgbClr val="1C4487"/>
                </a:solidFill>
                <a:latin typeface="Verdana"/>
                <a:cs typeface="Verdana"/>
              </a:rPr>
              <a:t>more  </a:t>
            </a:r>
            <a:r>
              <a:rPr sz="1300" b="1" spc="-130" dirty="0">
                <a:solidFill>
                  <a:srgbClr val="1C4487"/>
                </a:solidFill>
                <a:latin typeface="Verdana"/>
                <a:cs typeface="Verdana"/>
              </a:rPr>
              <a:t>likely </a:t>
            </a:r>
            <a:r>
              <a:rPr sz="1300" b="1" spc="-114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300" b="1" spc="-130" dirty="0">
                <a:solidFill>
                  <a:srgbClr val="1C4487"/>
                </a:solidFill>
                <a:latin typeface="Verdana"/>
                <a:cs typeface="Verdana"/>
              </a:rPr>
              <a:t>be </a:t>
            </a:r>
            <a:r>
              <a:rPr sz="1300" b="1" spc="-120" dirty="0">
                <a:solidFill>
                  <a:srgbClr val="1C4487"/>
                </a:solidFill>
                <a:latin typeface="Verdana"/>
                <a:cs typeface="Verdana"/>
              </a:rPr>
              <a:t>canceled  </a:t>
            </a:r>
            <a:r>
              <a:rPr sz="1300" b="1" spc="-130" dirty="0">
                <a:solidFill>
                  <a:srgbClr val="1C4487"/>
                </a:solidFill>
                <a:latin typeface="Verdana"/>
                <a:cs typeface="Verdana"/>
              </a:rPr>
              <a:t>compared </a:t>
            </a:r>
            <a:r>
              <a:rPr sz="1300" b="1" spc="-114" dirty="0">
                <a:solidFill>
                  <a:srgbClr val="1C4487"/>
                </a:solidFill>
                <a:latin typeface="Verdana"/>
                <a:cs typeface="Verdana"/>
              </a:rPr>
              <a:t>to  international 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300" b="1" spc="-9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b="1" spc="-200" dirty="0">
                <a:solidFill>
                  <a:srgbClr val="1C4487"/>
                </a:solidFill>
                <a:latin typeface="Verdana"/>
                <a:cs typeface="Verdana"/>
              </a:rPr>
              <a:t>?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40512" y="478095"/>
            <a:ext cx="2581910" cy="4224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16535">
              <a:lnSpc>
                <a:spcPct val="101000"/>
              </a:lnSpc>
              <a:spcBef>
                <a:spcPts val="85"/>
              </a:spcBef>
            </a:pP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based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on</a:t>
            </a:r>
            <a:r>
              <a:rPr sz="1300" spc="-35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1C4487"/>
                </a:solidFill>
                <a:latin typeface="Verdana"/>
                <a:cs typeface="Verdana"/>
              </a:rPr>
              <a:t>the previous </a:t>
            </a:r>
            <a:r>
              <a:rPr sz="1300" spc="-40" dirty="0">
                <a:solidFill>
                  <a:srgbClr val="1C4487"/>
                </a:solidFill>
                <a:latin typeface="Verdana"/>
                <a:cs typeface="Verdana"/>
              </a:rPr>
              <a:t>analysis  </a:t>
            </a:r>
            <a:r>
              <a:rPr sz="1300" spc="-10" dirty="0">
                <a:solidFill>
                  <a:srgbClr val="1C4487"/>
                </a:solidFill>
                <a:latin typeface="Verdana"/>
                <a:cs typeface="Verdana"/>
              </a:rPr>
              <a:t>we </a:t>
            </a:r>
            <a:r>
              <a:rPr sz="1300" spc="10" dirty="0">
                <a:solidFill>
                  <a:srgbClr val="1C4487"/>
                </a:solidFill>
                <a:latin typeface="Verdana"/>
                <a:cs typeface="Verdana"/>
              </a:rPr>
              <a:t>saw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has 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been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canceled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before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300" spc="-5" dirty="0">
                <a:solidFill>
                  <a:srgbClr val="1C4487"/>
                </a:solidFill>
                <a:latin typeface="Verdana"/>
                <a:cs typeface="Verdana"/>
              </a:rPr>
              <a:t>a 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92</a:t>
            </a:r>
            <a:r>
              <a:rPr sz="1300" spc="-35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305" dirty="0">
                <a:solidFill>
                  <a:srgbClr val="1C4487"/>
                </a:solidFill>
                <a:latin typeface="Verdana"/>
                <a:cs typeface="Verdana"/>
              </a:rPr>
              <a:t>%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Verdana"/>
              <a:cs typeface="Verdana"/>
            </a:endParaRPr>
          </a:p>
          <a:p>
            <a:pPr marL="469265" marR="198120" indent="-328295">
              <a:lnSpc>
                <a:spcPct val="101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For </a:t>
            </a: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international</a:t>
            </a:r>
            <a:r>
              <a:rPr sz="1300" spc="-2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booking  </a:t>
            </a:r>
            <a:r>
              <a:rPr sz="1300" b="1" spc="-220" dirty="0">
                <a:solidFill>
                  <a:srgbClr val="1C4487"/>
                </a:solidFill>
                <a:latin typeface="Verdana"/>
                <a:cs typeface="Verdana"/>
              </a:rPr>
              <a:t>99.5%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international 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300" spc="-80" dirty="0">
                <a:solidFill>
                  <a:srgbClr val="1C4487"/>
                </a:solidFill>
                <a:latin typeface="Verdana"/>
                <a:cs typeface="Verdana"/>
              </a:rPr>
              <a:t>never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been 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r>
              <a:rPr sz="13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before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4487"/>
              </a:buClr>
              <a:buFont typeface="Arial"/>
              <a:buChar char="●"/>
            </a:pPr>
            <a:endParaRPr sz="1250">
              <a:latin typeface="Verdana"/>
              <a:cs typeface="Verdana"/>
            </a:endParaRPr>
          </a:p>
          <a:p>
            <a:pPr marL="469265" marR="8890" indent="-328295">
              <a:lnSpc>
                <a:spcPct val="101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while</a:t>
            </a:r>
            <a:r>
              <a:rPr sz="13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for</a:t>
            </a:r>
            <a:r>
              <a:rPr sz="13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local</a:t>
            </a:r>
            <a:r>
              <a:rPr sz="13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3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b="1" spc="-270" dirty="0">
                <a:solidFill>
                  <a:srgbClr val="1C4487"/>
                </a:solidFill>
                <a:latin typeface="Verdana"/>
                <a:cs typeface="Verdana"/>
              </a:rPr>
              <a:t>13% 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bookings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been 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r>
              <a:rPr sz="13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before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1000"/>
              </a:lnSpc>
              <a:spcBef>
                <a:spcPts val="1205"/>
              </a:spcBef>
            </a:pPr>
            <a:r>
              <a:rPr sz="1300" spc="-40" dirty="0">
                <a:solidFill>
                  <a:srgbClr val="1C4487"/>
                </a:solidFill>
                <a:latin typeface="Verdana"/>
                <a:cs typeface="Verdana"/>
              </a:rPr>
              <a:t>This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higher </a:t>
            </a:r>
            <a:r>
              <a:rPr sz="1300" spc="-75" dirty="0">
                <a:solidFill>
                  <a:srgbClr val="1C4487"/>
                </a:solidFill>
                <a:latin typeface="Verdana"/>
                <a:cs typeface="Verdana"/>
              </a:rPr>
              <a:t>number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300" spc="-65" dirty="0">
                <a:solidFill>
                  <a:srgbClr val="1C4487"/>
                </a:solidFill>
                <a:latin typeface="Verdana"/>
                <a:cs typeface="Verdana"/>
              </a:rPr>
              <a:t>previous 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deﬁnitely </a:t>
            </a:r>
            <a:r>
              <a:rPr sz="1300" spc="-40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one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of  </a:t>
            </a:r>
            <a:r>
              <a:rPr sz="1300" spc="-65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3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factors</a:t>
            </a:r>
            <a:r>
              <a:rPr sz="13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1C4487"/>
                </a:solidFill>
                <a:latin typeface="Verdana"/>
                <a:cs typeface="Verdana"/>
              </a:rPr>
              <a:t>why</a:t>
            </a:r>
            <a:r>
              <a:rPr sz="13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local</a:t>
            </a:r>
            <a:r>
              <a:rPr sz="13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3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has  </a:t>
            </a:r>
            <a:r>
              <a:rPr sz="13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higher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rate 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compared to </a:t>
            </a: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international 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4314" y="84242"/>
            <a:ext cx="4419886" cy="35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9700" y="541739"/>
            <a:ext cx="1696888" cy="275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399" y="1141872"/>
            <a:ext cx="6062687" cy="3748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4314" y="84242"/>
            <a:ext cx="2676510" cy="35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700" y="541739"/>
            <a:ext cx="2459696" cy="275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41872"/>
            <a:ext cx="5923963" cy="3662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96991" y="477586"/>
            <a:ext cx="3058795" cy="2753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265" marR="162560" indent="-336550">
              <a:lnSpc>
                <a:spcPts val="1650"/>
              </a:lnSpc>
              <a:spcBef>
                <a:spcPts val="1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Repeated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guests</a:t>
            </a:r>
            <a:r>
              <a:rPr sz="1400" spc="-2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around </a:t>
            </a:r>
            <a:r>
              <a:rPr sz="1400" b="1" spc="-160" dirty="0">
                <a:solidFill>
                  <a:srgbClr val="1C4487"/>
                </a:solidFill>
                <a:latin typeface="Verdana"/>
                <a:cs typeface="Verdana"/>
              </a:rPr>
              <a:t>14</a:t>
            </a:r>
            <a:r>
              <a:rPr sz="1400" b="1" spc="-31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555" dirty="0">
                <a:solidFill>
                  <a:srgbClr val="1C4487"/>
                </a:solidFill>
                <a:latin typeface="Verdana"/>
                <a:cs typeface="Verdana"/>
              </a:rPr>
              <a:t>%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Verdana"/>
              <a:cs typeface="Verdana"/>
            </a:endParaRPr>
          </a:p>
          <a:p>
            <a:pPr marL="469265" marR="5080" indent="-336550">
              <a:lnSpc>
                <a:spcPts val="1650"/>
              </a:lnSpc>
              <a:spcBef>
                <a:spcPts val="12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Non</a:t>
            </a:r>
            <a:r>
              <a:rPr sz="1400" spc="-15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Repeated</a:t>
            </a:r>
            <a:r>
              <a:rPr sz="1400" spc="-1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guests</a:t>
            </a:r>
            <a:r>
              <a:rPr sz="1400" spc="-1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are</a:t>
            </a:r>
            <a:r>
              <a:rPr sz="1400" spc="-1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1C4487"/>
                </a:solidFill>
                <a:latin typeface="Verdana"/>
                <a:cs typeface="Verdana"/>
              </a:rPr>
              <a:t>more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than</a:t>
            </a:r>
            <a:r>
              <a:rPr sz="1400" spc="-1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2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1C4487"/>
                </a:solidFill>
                <a:latin typeface="Verdana"/>
                <a:cs typeface="Verdana"/>
              </a:rPr>
              <a:t>x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1C4487"/>
                </a:solidFill>
                <a:latin typeface="Verdana"/>
                <a:cs typeface="Verdana"/>
              </a:rPr>
              <a:t>more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1C4487"/>
                </a:solidFill>
                <a:latin typeface="Verdana"/>
                <a:cs typeface="Verdana"/>
              </a:rPr>
              <a:t>likely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</a:t>
            </a:r>
            <a:r>
              <a:rPr sz="1400" spc="-1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canceled 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their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compared to  repeated guest</a:t>
            </a:r>
            <a:r>
              <a:rPr sz="1400" spc="-2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280" dirty="0">
                <a:solidFill>
                  <a:srgbClr val="1C4487"/>
                </a:solidFill>
                <a:latin typeface="Verdana"/>
                <a:cs typeface="Verdana"/>
              </a:rPr>
              <a:t>(34%)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ts val="1664"/>
              </a:lnSpc>
              <a:spcBef>
                <a:spcPts val="5"/>
              </a:spcBef>
            </a:pPr>
            <a:r>
              <a:rPr sz="1400" i="1" spc="30" dirty="0">
                <a:solidFill>
                  <a:srgbClr val="1C4487"/>
                </a:solidFill>
                <a:latin typeface="Arial"/>
                <a:cs typeface="Arial"/>
              </a:rPr>
              <a:t>in </a:t>
            </a:r>
            <a:r>
              <a:rPr sz="1400" i="1" spc="15" dirty="0">
                <a:solidFill>
                  <a:srgbClr val="1C4487"/>
                </a:solidFill>
                <a:latin typeface="Arial"/>
                <a:cs typeface="Arial"/>
              </a:rPr>
              <a:t>conclusion</a:t>
            </a:r>
            <a:r>
              <a:rPr sz="1400" i="1" spc="-85" dirty="0">
                <a:solidFill>
                  <a:srgbClr val="1C4487"/>
                </a:solidFill>
                <a:latin typeface="Arial"/>
                <a:cs typeface="Arial"/>
              </a:rPr>
              <a:t> </a:t>
            </a:r>
            <a:r>
              <a:rPr sz="1400" i="1" spc="-65" dirty="0">
                <a:solidFill>
                  <a:srgbClr val="1C4487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2700" marR="14604">
              <a:lnSpc>
                <a:spcPts val="1650"/>
              </a:lnSpc>
              <a:spcBef>
                <a:spcPts val="65"/>
              </a:spcBef>
            </a:pP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repeated guests are </a:t>
            </a:r>
            <a:r>
              <a:rPr sz="1400" b="1" spc="-170" dirty="0">
                <a:solidFill>
                  <a:srgbClr val="1C4487"/>
                </a:solidFill>
                <a:latin typeface="Verdana"/>
                <a:cs typeface="Verdana"/>
              </a:rPr>
              <a:t>more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likely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to  </a:t>
            </a:r>
            <a:r>
              <a:rPr sz="1400" b="1" spc="-150" dirty="0">
                <a:solidFill>
                  <a:srgbClr val="1C4487"/>
                </a:solidFill>
                <a:latin typeface="Verdana"/>
                <a:cs typeface="Verdana"/>
              </a:rPr>
              <a:t>conﬁrmed </a:t>
            </a:r>
            <a:r>
              <a:rPr sz="1400" b="1" spc="-14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compared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to  </a:t>
            </a:r>
            <a:r>
              <a:rPr sz="1400" b="1" spc="-150" dirty="0">
                <a:solidFill>
                  <a:srgbClr val="1C4487"/>
                </a:solidFill>
                <a:latin typeface="Verdana"/>
                <a:cs typeface="Verdana"/>
              </a:rPr>
              <a:t>non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repeated</a:t>
            </a:r>
            <a:r>
              <a:rPr sz="1400" b="1" spc="-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guests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2466" y="1098272"/>
            <a:ext cx="3568700" cy="26238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75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300" spc="-95" dirty="0">
                <a:solidFill>
                  <a:srgbClr val="1C4487"/>
                </a:solidFill>
                <a:latin typeface="Verdana"/>
                <a:cs typeface="Verdana"/>
              </a:rPr>
              <a:t>July </a:t>
            </a: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2015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August </a:t>
            </a: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2017 </a:t>
            </a:r>
            <a:r>
              <a:rPr sz="1300" spc="-65" dirty="0">
                <a:solidFill>
                  <a:srgbClr val="1C4487"/>
                </a:solidFill>
                <a:latin typeface="Verdana"/>
                <a:cs typeface="Verdana"/>
              </a:rPr>
              <a:t>There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are  </a:t>
            </a:r>
            <a:r>
              <a:rPr sz="1300" b="1" spc="-145" dirty="0">
                <a:solidFill>
                  <a:srgbClr val="1C4487"/>
                </a:solidFill>
                <a:latin typeface="Verdana"/>
                <a:cs typeface="Verdana"/>
              </a:rPr>
              <a:t>7407 </a:t>
            </a:r>
            <a:r>
              <a:rPr sz="1300" b="1" spc="-170" dirty="0">
                <a:solidFill>
                  <a:srgbClr val="1C4487"/>
                </a:solidFill>
                <a:latin typeface="Verdana"/>
                <a:cs typeface="Verdana"/>
              </a:rPr>
              <a:t>(6.2 </a:t>
            </a:r>
            <a:r>
              <a:rPr sz="1300" b="1" spc="-380" dirty="0">
                <a:solidFill>
                  <a:srgbClr val="1C4487"/>
                </a:solidFill>
                <a:latin typeface="Verdana"/>
                <a:cs typeface="Verdana"/>
              </a:rPr>
              <a:t>%) </a:t>
            </a:r>
            <a:r>
              <a:rPr sz="1300" spc="-60" dirty="0">
                <a:solidFill>
                  <a:srgbClr val="1C4487"/>
                </a:solidFill>
                <a:latin typeface="Verdana"/>
                <a:cs typeface="Verdana"/>
              </a:rPr>
              <a:t>out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total </a:t>
            </a:r>
            <a:r>
              <a:rPr sz="1300" spc="-5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that</a:t>
            </a:r>
            <a:r>
              <a:rPr sz="1300" spc="-3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1C4487"/>
                </a:solidFill>
                <a:latin typeface="Verdana"/>
                <a:cs typeface="Verdana"/>
              </a:rPr>
              <a:t>required  </a:t>
            </a:r>
            <a:r>
              <a:rPr sz="13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parking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space</a:t>
            </a:r>
            <a:r>
              <a:rPr sz="1300" spc="-3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spc="-175" dirty="0">
                <a:solidFill>
                  <a:srgbClr val="1C4487"/>
                </a:solidFill>
                <a:latin typeface="Verdana"/>
                <a:cs typeface="Verdana"/>
              </a:rPr>
              <a:t>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Verdana"/>
              <a:cs typeface="Verdana"/>
            </a:endParaRPr>
          </a:p>
          <a:p>
            <a:pPr marL="469265" marR="96520" indent="-328295">
              <a:lnSpc>
                <a:spcPct val="101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Out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300" b="1" spc="-145" dirty="0">
                <a:solidFill>
                  <a:srgbClr val="1C4487"/>
                </a:solidFill>
                <a:latin typeface="Verdana"/>
                <a:cs typeface="Verdana"/>
              </a:rPr>
              <a:t>7407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bookings </a:t>
            </a:r>
            <a:r>
              <a:rPr sz="1300" spc="-4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300" spc="-65" dirty="0">
                <a:solidFill>
                  <a:srgbClr val="1C4487"/>
                </a:solidFill>
                <a:latin typeface="Verdana"/>
                <a:cs typeface="Verdana"/>
              </a:rPr>
              <a:t>required </a:t>
            </a:r>
            <a:r>
              <a:rPr sz="1300" spc="-5" dirty="0">
                <a:solidFill>
                  <a:srgbClr val="1C4487"/>
                </a:solidFill>
                <a:latin typeface="Verdana"/>
                <a:cs typeface="Verdana"/>
              </a:rPr>
              <a:t>a  </a:t>
            </a:r>
            <a:r>
              <a:rPr sz="1300" spc="-50" dirty="0">
                <a:solidFill>
                  <a:srgbClr val="1C4487"/>
                </a:solidFill>
                <a:latin typeface="Verdana"/>
                <a:cs typeface="Verdana"/>
              </a:rPr>
              <a:t>parking </a:t>
            </a:r>
            <a:r>
              <a:rPr sz="1300" spc="-35" dirty="0">
                <a:solidFill>
                  <a:srgbClr val="1C4487"/>
                </a:solidFill>
                <a:latin typeface="Verdana"/>
                <a:cs typeface="Verdana"/>
              </a:rPr>
              <a:t>space </a:t>
            </a:r>
            <a:r>
              <a:rPr sz="1300" b="1" spc="-145" dirty="0">
                <a:solidFill>
                  <a:srgbClr val="1C4487"/>
                </a:solidFill>
                <a:latin typeface="Verdana"/>
                <a:cs typeface="Verdana"/>
              </a:rPr>
              <a:t>there’s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not </a:t>
            </a:r>
            <a:r>
              <a:rPr sz="1300" b="1" spc="-6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single  booking </a:t>
            </a:r>
            <a:r>
              <a:rPr sz="1300" b="1" spc="-114" dirty="0">
                <a:solidFill>
                  <a:srgbClr val="1C4487"/>
                </a:solidFill>
                <a:latin typeface="Verdana"/>
                <a:cs typeface="Verdana"/>
              </a:rPr>
              <a:t>that’s </a:t>
            </a:r>
            <a:r>
              <a:rPr sz="1300" b="1" spc="-120" dirty="0">
                <a:solidFill>
                  <a:srgbClr val="1C4487"/>
                </a:solidFill>
                <a:latin typeface="Verdana"/>
                <a:cs typeface="Verdana"/>
              </a:rPr>
              <a:t>canceled </a:t>
            </a:r>
            <a:r>
              <a:rPr sz="1300" b="1" spc="-245" dirty="0">
                <a:solidFill>
                  <a:srgbClr val="1C4487"/>
                </a:solidFill>
                <a:latin typeface="Verdana"/>
                <a:cs typeface="Verdana"/>
              </a:rPr>
              <a:t>( </a:t>
            </a:r>
            <a:r>
              <a:rPr sz="1300" b="1" spc="-145" dirty="0">
                <a:solidFill>
                  <a:srgbClr val="1C4487"/>
                </a:solidFill>
                <a:latin typeface="Verdana"/>
                <a:cs typeface="Verdana"/>
              </a:rPr>
              <a:t>0  </a:t>
            </a:r>
            <a:r>
              <a:rPr sz="1300" b="1" spc="-11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300" b="1" spc="-114" dirty="0">
                <a:solidFill>
                  <a:srgbClr val="1C4487"/>
                </a:solidFill>
                <a:latin typeface="Verdana"/>
                <a:cs typeface="Verdana"/>
              </a:rPr>
              <a:t>for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300" b="1" spc="-10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300" b="1" spc="-135" dirty="0">
                <a:solidFill>
                  <a:srgbClr val="1C4487"/>
                </a:solidFill>
                <a:latin typeface="Verdana"/>
                <a:cs typeface="Verdana"/>
              </a:rPr>
              <a:t>required  </a:t>
            </a:r>
            <a:r>
              <a:rPr sz="1300" b="1" spc="-6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300" b="1" spc="-120" dirty="0">
                <a:solidFill>
                  <a:srgbClr val="1C4487"/>
                </a:solidFill>
                <a:latin typeface="Verdana"/>
                <a:cs typeface="Verdana"/>
              </a:rPr>
              <a:t>parking </a:t>
            </a:r>
            <a:r>
              <a:rPr sz="1300" b="1" spc="-135" dirty="0">
                <a:solidFill>
                  <a:srgbClr val="1C4487"/>
                </a:solidFill>
                <a:latin typeface="Verdana"/>
                <a:cs typeface="Verdana"/>
              </a:rPr>
              <a:t>space)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>
              <a:latin typeface="Verdana"/>
              <a:cs typeface="Verdana"/>
            </a:endParaRPr>
          </a:p>
          <a:p>
            <a:pPr marL="12700" marR="163195">
              <a:lnSpc>
                <a:spcPct val="101000"/>
              </a:lnSpc>
              <a:spcBef>
                <a:spcPts val="1205"/>
              </a:spcBef>
            </a:pPr>
            <a:r>
              <a:rPr sz="1300" b="1" i="1" spc="-25" dirty="0">
                <a:solidFill>
                  <a:srgbClr val="1C4487"/>
                </a:solidFill>
                <a:latin typeface="Arial"/>
                <a:cs typeface="Arial"/>
              </a:rPr>
              <a:t>This </a:t>
            </a:r>
            <a:r>
              <a:rPr sz="1300" b="1" i="1" spc="-30" dirty="0">
                <a:solidFill>
                  <a:srgbClr val="1C4487"/>
                </a:solidFill>
                <a:latin typeface="Arial"/>
                <a:cs typeface="Arial"/>
              </a:rPr>
              <a:t>conclude </a:t>
            </a:r>
            <a:r>
              <a:rPr sz="1300" b="1" i="1" spc="-10" dirty="0">
                <a:solidFill>
                  <a:srgbClr val="1C4487"/>
                </a:solidFill>
                <a:latin typeface="Arial"/>
                <a:cs typeface="Arial"/>
              </a:rPr>
              <a:t>booking </a:t>
            </a:r>
            <a:r>
              <a:rPr sz="1300" b="1" i="1" spc="45" dirty="0">
                <a:solidFill>
                  <a:srgbClr val="1C4487"/>
                </a:solidFill>
                <a:latin typeface="Arial"/>
                <a:cs typeface="Arial"/>
              </a:rPr>
              <a:t>that </a:t>
            </a:r>
            <a:r>
              <a:rPr sz="1300" b="1" i="1" spc="-10" dirty="0">
                <a:solidFill>
                  <a:srgbClr val="1C4487"/>
                </a:solidFill>
                <a:latin typeface="Arial"/>
                <a:cs typeface="Arial"/>
              </a:rPr>
              <a:t>required </a:t>
            </a:r>
            <a:r>
              <a:rPr sz="1300" b="1" i="1" spc="80" dirty="0">
                <a:solidFill>
                  <a:srgbClr val="1C4487"/>
                </a:solidFill>
                <a:latin typeface="Arial"/>
                <a:cs typeface="Arial"/>
              </a:rPr>
              <a:t>a  </a:t>
            </a:r>
            <a:r>
              <a:rPr sz="1300" b="1" i="1" spc="10" dirty="0">
                <a:solidFill>
                  <a:srgbClr val="1C4487"/>
                </a:solidFill>
                <a:latin typeface="Arial"/>
                <a:cs typeface="Arial"/>
              </a:rPr>
              <a:t>parking </a:t>
            </a:r>
            <a:r>
              <a:rPr sz="1300" b="1" i="1" spc="-15" dirty="0">
                <a:solidFill>
                  <a:srgbClr val="1C4487"/>
                </a:solidFill>
                <a:latin typeface="Arial"/>
                <a:cs typeface="Arial"/>
              </a:rPr>
              <a:t>space </a:t>
            </a:r>
            <a:r>
              <a:rPr sz="1300" b="1" i="1" spc="15" dirty="0">
                <a:solidFill>
                  <a:srgbClr val="1C4487"/>
                </a:solidFill>
                <a:latin typeface="Arial"/>
                <a:cs typeface="Arial"/>
              </a:rPr>
              <a:t>will </a:t>
            </a:r>
            <a:r>
              <a:rPr sz="1300" b="1" i="1" spc="-10" dirty="0">
                <a:solidFill>
                  <a:srgbClr val="1C4487"/>
                </a:solidFill>
                <a:latin typeface="Arial"/>
                <a:cs typeface="Arial"/>
              </a:rPr>
              <a:t>most </a:t>
            </a:r>
            <a:r>
              <a:rPr sz="1300" b="1" i="1" spc="-20" dirty="0">
                <a:solidFill>
                  <a:srgbClr val="1C4487"/>
                </a:solidFill>
                <a:latin typeface="Arial"/>
                <a:cs typeface="Arial"/>
              </a:rPr>
              <a:t>likely </a:t>
            </a:r>
            <a:r>
              <a:rPr sz="1300" b="1" i="1" dirty="0">
                <a:solidFill>
                  <a:srgbClr val="1C4487"/>
                </a:solidFill>
                <a:latin typeface="Arial"/>
                <a:cs typeface="Arial"/>
              </a:rPr>
              <a:t>be</a:t>
            </a:r>
            <a:r>
              <a:rPr sz="1300" b="1" i="1" spc="-55" dirty="0">
                <a:solidFill>
                  <a:srgbClr val="1C4487"/>
                </a:solidFill>
                <a:latin typeface="Arial"/>
                <a:cs typeface="Arial"/>
              </a:rPr>
              <a:t> </a:t>
            </a:r>
            <a:r>
              <a:rPr sz="1300" b="1" i="1" spc="-10" dirty="0">
                <a:solidFill>
                  <a:srgbClr val="1C4487"/>
                </a:solidFill>
                <a:latin typeface="Arial"/>
                <a:cs typeface="Arial"/>
              </a:rPr>
              <a:t>conﬁrmed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490" y="211392"/>
            <a:ext cx="4206869" cy="35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11823"/>
            <a:ext cx="5369439" cy="3320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8833" y="3146230"/>
            <a:ext cx="606425" cy="302895"/>
          </a:xfrm>
          <a:custGeom>
            <a:avLst/>
            <a:gdLst/>
            <a:ahLst/>
            <a:cxnLst/>
            <a:rect l="l" t="t" r="r" b="b"/>
            <a:pathLst>
              <a:path w="606425" h="302895">
                <a:moveTo>
                  <a:pt x="143321" y="302715"/>
                </a:moveTo>
                <a:lnTo>
                  <a:pt x="0" y="302715"/>
                </a:lnTo>
                <a:lnTo>
                  <a:pt x="0" y="445"/>
                </a:lnTo>
                <a:lnTo>
                  <a:pt x="144214" y="445"/>
                </a:lnTo>
                <a:lnTo>
                  <a:pt x="144214" y="39290"/>
                </a:lnTo>
                <a:lnTo>
                  <a:pt x="39291" y="39290"/>
                </a:lnTo>
                <a:lnTo>
                  <a:pt x="39291" y="124419"/>
                </a:lnTo>
                <a:lnTo>
                  <a:pt x="106710" y="124419"/>
                </a:lnTo>
                <a:lnTo>
                  <a:pt x="94952" y="162370"/>
                </a:lnTo>
                <a:lnTo>
                  <a:pt x="39291" y="162370"/>
                </a:lnTo>
                <a:lnTo>
                  <a:pt x="39291" y="267293"/>
                </a:lnTo>
                <a:lnTo>
                  <a:pt x="143321" y="267293"/>
                </a:lnTo>
                <a:lnTo>
                  <a:pt x="143321" y="302715"/>
                </a:lnTo>
                <a:close/>
              </a:path>
              <a:path w="606425" h="302895">
                <a:moveTo>
                  <a:pt x="290655" y="302715"/>
                </a:moveTo>
                <a:lnTo>
                  <a:pt x="200763" y="302715"/>
                </a:lnTo>
                <a:lnTo>
                  <a:pt x="200763" y="0"/>
                </a:lnTo>
                <a:lnTo>
                  <a:pt x="282024" y="0"/>
                </a:lnTo>
                <a:lnTo>
                  <a:pt x="304924" y="1674"/>
                </a:lnTo>
                <a:lnTo>
                  <a:pt x="324960" y="6697"/>
                </a:lnTo>
                <a:lnTo>
                  <a:pt x="342131" y="15068"/>
                </a:lnTo>
                <a:lnTo>
                  <a:pt x="356438" y="26789"/>
                </a:lnTo>
                <a:lnTo>
                  <a:pt x="365802" y="38843"/>
                </a:lnTo>
                <a:lnTo>
                  <a:pt x="240054" y="38843"/>
                </a:lnTo>
                <a:lnTo>
                  <a:pt x="240054" y="266848"/>
                </a:lnTo>
                <a:lnTo>
                  <a:pt x="368392" y="266848"/>
                </a:lnTo>
                <a:lnTo>
                  <a:pt x="359302" y="281135"/>
                </a:lnTo>
                <a:lnTo>
                  <a:pt x="330699" y="297320"/>
                </a:lnTo>
                <a:lnTo>
                  <a:pt x="290655" y="302715"/>
                </a:lnTo>
                <a:close/>
              </a:path>
              <a:path w="606425" h="302895">
                <a:moveTo>
                  <a:pt x="368392" y="266848"/>
                </a:moveTo>
                <a:lnTo>
                  <a:pt x="283661" y="266848"/>
                </a:lnTo>
                <a:lnTo>
                  <a:pt x="296209" y="266280"/>
                </a:lnTo>
                <a:lnTo>
                  <a:pt x="307510" y="264578"/>
                </a:lnTo>
                <a:lnTo>
                  <a:pt x="341862" y="233519"/>
                </a:lnTo>
                <a:lnTo>
                  <a:pt x="342894" y="220710"/>
                </a:lnTo>
                <a:lnTo>
                  <a:pt x="342894" y="93761"/>
                </a:lnTo>
                <a:lnTo>
                  <a:pt x="327565" y="52237"/>
                </a:lnTo>
                <a:lnTo>
                  <a:pt x="286339" y="38843"/>
                </a:lnTo>
                <a:lnTo>
                  <a:pt x="365802" y="38843"/>
                </a:lnTo>
                <a:lnTo>
                  <a:pt x="367702" y="41290"/>
                </a:lnTo>
                <a:lnTo>
                  <a:pt x="375748" y="58005"/>
                </a:lnTo>
                <a:lnTo>
                  <a:pt x="380575" y="76934"/>
                </a:lnTo>
                <a:lnTo>
                  <a:pt x="382185" y="98076"/>
                </a:lnTo>
                <a:lnTo>
                  <a:pt x="382185" y="216395"/>
                </a:lnTo>
                <a:lnTo>
                  <a:pt x="376464" y="254160"/>
                </a:lnTo>
                <a:lnTo>
                  <a:pt x="368392" y="266848"/>
                </a:lnTo>
                <a:close/>
              </a:path>
              <a:path w="606425" h="302895">
                <a:moveTo>
                  <a:pt x="434345" y="302715"/>
                </a:moveTo>
                <a:lnTo>
                  <a:pt x="390739" y="302715"/>
                </a:lnTo>
                <a:lnTo>
                  <a:pt x="470659" y="445"/>
                </a:lnTo>
                <a:lnTo>
                  <a:pt x="522005" y="445"/>
                </a:lnTo>
                <a:lnTo>
                  <a:pt x="540047" y="65186"/>
                </a:lnTo>
                <a:lnTo>
                  <a:pt x="496109" y="65186"/>
                </a:lnTo>
                <a:lnTo>
                  <a:pt x="466789" y="173235"/>
                </a:lnTo>
                <a:lnTo>
                  <a:pt x="570158" y="173235"/>
                </a:lnTo>
                <a:lnTo>
                  <a:pt x="581564" y="214162"/>
                </a:lnTo>
                <a:lnTo>
                  <a:pt x="457264" y="214162"/>
                </a:lnTo>
                <a:lnTo>
                  <a:pt x="434345" y="302715"/>
                </a:lnTo>
                <a:close/>
              </a:path>
              <a:path w="606425" h="302895">
                <a:moveTo>
                  <a:pt x="570158" y="173235"/>
                </a:moveTo>
                <a:lnTo>
                  <a:pt x="527214" y="173235"/>
                </a:lnTo>
                <a:lnTo>
                  <a:pt x="496109" y="65186"/>
                </a:lnTo>
                <a:lnTo>
                  <a:pt x="540047" y="65186"/>
                </a:lnTo>
                <a:lnTo>
                  <a:pt x="570158" y="173235"/>
                </a:lnTo>
                <a:close/>
              </a:path>
              <a:path w="606425" h="302895">
                <a:moveTo>
                  <a:pt x="606242" y="302715"/>
                </a:moveTo>
                <a:lnTo>
                  <a:pt x="560403" y="302715"/>
                </a:lnTo>
                <a:lnTo>
                  <a:pt x="536739" y="214162"/>
                </a:lnTo>
                <a:lnTo>
                  <a:pt x="581564" y="214162"/>
                </a:lnTo>
                <a:lnTo>
                  <a:pt x="606242" y="302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833" y="3656707"/>
            <a:ext cx="2845681" cy="312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29473" y="1436597"/>
            <a:ext cx="1445895" cy="1445895"/>
            <a:chOff x="529473" y="1436597"/>
            <a:chExt cx="1445895" cy="1445895"/>
          </a:xfrm>
        </p:grpSpPr>
        <p:sp>
          <p:nvSpPr>
            <p:cNvPr id="5" name="object 5"/>
            <p:cNvSpPr/>
            <p:nvPr/>
          </p:nvSpPr>
          <p:spPr>
            <a:xfrm>
              <a:off x="529473" y="1436597"/>
              <a:ext cx="1445895" cy="1445895"/>
            </a:xfrm>
            <a:custGeom>
              <a:avLst/>
              <a:gdLst/>
              <a:ahLst/>
              <a:cxnLst/>
              <a:rect l="l" t="t" r="r" b="b"/>
              <a:pathLst>
                <a:path w="1445895" h="1445895">
                  <a:moveTo>
                    <a:pt x="722698" y="1445397"/>
                  </a:moveTo>
                  <a:lnTo>
                    <a:pt x="675181" y="1443859"/>
                  </a:lnTo>
                  <a:lnTo>
                    <a:pt x="628484" y="1439311"/>
                  </a:lnTo>
                  <a:lnTo>
                    <a:pt x="582703" y="1431847"/>
                  </a:lnTo>
                  <a:lnTo>
                    <a:pt x="537933" y="1421562"/>
                  </a:lnTo>
                  <a:lnTo>
                    <a:pt x="494270" y="1408552"/>
                  </a:lnTo>
                  <a:lnTo>
                    <a:pt x="451808" y="1392912"/>
                  </a:lnTo>
                  <a:lnTo>
                    <a:pt x="410643" y="1374737"/>
                  </a:lnTo>
                  <a:lnTo>
                    <a:pt x="370871" y="1354122"/>
                  </a:lnTo>
                  <a:lnTo>
                    <a:pt x="332585" y="1331163"/>
                  </a:lnTo>
                  <a:lnTo>
                    <a:pt x="295882" y="1305955"/>
                  </a:lnTo>
                  <a:lnTo>
                    <a:pt x="260857" y="1278592"/>
                  </a:lnTo>
                  <a:lnTo>
                    <a:pt x="227605" y="1249172"/>
                  </a:lnTo>
                  <a:lnTo>
                    <a:pt x="196221" y="1217787"/>
                  </a:lnTo>
                  <a:lnTo>
                    <a:pt x="166801" y="1184535"/>
                  </a:lnTo>
                  <a:lnTo>
                    <a:pt x="139439" y="1149510"/>
                  </a:lnTo>
                  <a:lnTo>
                    <a:pt x="114231" y="1112807"/>
                  </a:lnTo>
                  <a:lnTo>
                    <a:pt x="91272" y="1074521"/>
                  </a:lnTo>
                  <a:lnTo>
                    <a:pt x="70658" y="1034748"/>
                  </a:lnTo>
                  <a:lnTo>
                    <a:pt x="52483" y="993584"/>
                  </a:lnTo>
                  <a:lnTo>
                    <a:pt x="36843" y="951122"/>
                  </a:lnTo>
                  <a:lnTo>
                    <a:pt x="23833" y="907460"/>
                  </a:lnTo>
                  <a:lnTo>
                    <a:pt x="13549" y="862690"/>
                  </a:lnTo>
                  <a:lnTo>
                    <a:pt x="6085" y="816910"/>
                  </a:lnTo>
                  <a:lnTo>
                    <a:pt x="1537" y="770214"/>
                  </a:lnTo>
                  <a:lnTo>
                    <a:pt x="0" y="722698"/>
                  </a:lnTo>
                  <a:lnTo>
                    <a:pt x="1537" y="675181"/>
                  </a:lnTo>
                  <a:lnTo>
                    <a:pt x="6085" y="628484"/>
                  </a:lnTo>
                  <a:lnTo>
                    <a:pt x="13549" y="582703"/>
                  </a:lnTo>
                  <a:lnTo>
                    <a:pt x="23833" y="537933"/>
                  </a:lnTo>
                  <a:lnTo>
                    <a:pt x="36843" y="494270"/>
                  </a:lnTo>
                  <a:lnTo>
                    <a:pt x="52483" y="451808"/>
                  </a:lnTo>
                  <a:lnTo>
                    <a:pt x="70658" y="410643"/>
                  </a:lnTo>
                  <a:lnTo>
                    <a:pt x="91272" y="370871"/>
                  </a:lnTo>
                  <a:lnTo>
                    <a:pt x="114276" y="332519"/>
                  </a:lnTo>
                  <a:lnTo>
                    <a:pt x="139439" y="295882"/>
                  </a:lnTo>
                  <a:lnTo>
                    <a:pt x="166801" y="260857"/>
                  </a:lnTo>
                  <a:lnTo>
                    <a:pt x="196221" y="227605"/>
                  </a:lnTo>
                  <a:lnTo>
                    <a:pt x="227605" y="196221"/>
                  </a:lnTo>
                  <a:lnTo>
                    <a:pt x="260857" y="166801"/>
                  </a:lnTo>
                  <a:lnTo>
                    <a:pt x="295882" y="139439"/>
                  </a:lnTo>
                  <a:lnTo>
                    <a:pt x="332585" y="114231"/>
                  </a:lnTo>
                  <a:lnTo>
                    <a:pt x="370871" y="91272"/>
                  </a:lnTo>
                  <a:lnTo>
                    <a:pt x="410643" y="70658"/>
                  </a:lnTo>
                  <a:lnTo>
                    <a:pt x="451808" y="52483"/>
                  </a:lnTo>
                  <a:lnTo>
                    <a:pt x="494270" y="36843"/>
                  </a:lnTo>
                  <a:lnTo>
                    <a:pt x="537933" y="23833"/>
                  </a:lnTo>
                  <a:lnTo>
                    <a:pt x="582703" y="13549"/>
                  </a:lnTo>
                  <a:lnTo>
                    <a:pt x="628484" y="6085"/>
                  </a:lnTo>
                  <a:lnTo>
                    <a:pt x="675181" y="1537"/>
                  </a:lnTo>
                  <a:lnTo>
                    <a:pt x="722698" y="0"/>
                  </a:lnTo>
                  <a:lnTo>
                    <a:pt x="774747" y="1875"/>
                  </a:lnTo>
                  <a:lnTo>
                    <a:pt x="826225" y="7450"/>
                  </a:lnTo>
                  <a:lnTo>
                    <a:pt x="876948" y="16650"/>
                  </a:lnTo>
                  <a:lnTo>
                    <a:pt x="926736" y="29399"/>
                  </a:lnTo>
                  <a:lnTo>
                    <a:pt x="975404" y="45622"/>
                  </a:lnTo>
                  <a:lnTo>
                    <a:pt x="1022773" y="65243"/>
                  </a:lnTo>
                  <a:lnTo>
                    <a:pt x="1068658" y="88186"/>
                  </a:lnTo>
                  <a:lnTo>
                    <a:pt x="1112877" y="114376"/>
                  </a:lnTo>
                  <a:lnTo>
                    <a:pt x="1155250" y="143738"/>
                  </a:lnTo>
                  <a:lnTo>
                    <a:pt x="1195592" y="176196"/>
                  </a:lnTo>
                  <a:lnTo>
                    <a:pt x="1233722" y="211674"/>
                  </a:lnTo>
                  <a:lnTo>
                    <a:pt x="1269200" y="249804"/>
                  </a:lnTo>
                  <a:lnTo>
                    <a:pt x="1301658" y="290147"/>
                  </a:lnTo>
                  <a:lnTo>
                    <a:pt x="1331059" y="332585"/>
                  </a:lnTo>
                  <a:lnTo>
                    <a:pt x="1357210" y="376738"/>
                  </a:lnTo>
                  <a:lnTo>
                    <a:pt x="1380154" y="422624"/>
                  </a:lnTo>
                  <a:lnTo>
                    <a:pt x="1399774" y="469992"/>
                  </a:lnTo>
                  <a:lnTo>
                    <a:pt x="1415997" y="518661"/>
                  </a:lnTo>
                  <a:lnTo>
                    <a:pt x="1428746" y="568448"/>
                  </a:lnTo>
                  <a:lnTo>
                    <a:pt x="1437946" y="619171"/>
                  </a:lnTo>
                  <a:lnTo>
                    <a:pt x="1443521" y="670649"/>
                  </a:lnTo>
                  <a:lnTo>
                    <a:pt x="1445397" y="722698"/>
                  </a:lnTo>
                  <a:lnTo>
                    <a:pt x="1443859" y="770214"/>
                  </a:lnTo>
                  <a:lnTo>
                    <a:pt x="1439311" y="816910"/>
                  </a:lnTo>
                  <a:lnTo>
                    <a:pt x="1431847" y="862690"/>
                  </a:lnTo>
                  <a:lnTo>
                    <a:pt x="1421563" y="907460"/>
                  </a:lnTo>
                  <a:lnTo>
                    <a:pt x="1408553" y="951122"/>
                  </a:lnTo>
                  <a:lnTo>
                    <a:pt x="1392913" y="993584"/>
                  </a:lnTo>
                  <a:lnTo>
                    <a:pt x="1374738" y="1034748"/>
                  </a:lnTo>
                  <a:lnTo>
                    <a:pt x="1354124" y="1074521"/>
                  </a:lnTo>
                  <a:lnTo>
                    <a:pt x="1331165" y="1112807"/>
                  </a:lnTo>
                  <a:lnTo>
                    <a:pt x="1305957" y="1149510"/>
                  </a:lnTo>
                  <a:lnTo>
                    <a:pt x="1278596" y="1184535"/>
                  </a:lnTo>
                  <a:lnTo>
                    <a:pt x="1249175" y="1217787"/>
                  </a:lnTo>
                  <a:lnTo>
                    <a:pt x="1217791" y="1249172"/>
                  </a:lnTo>
                  <a:lnTo>
                    <a:pt x="1184539" y="1278592"/>
                  </a:lnTo>
                  <a:lnTo>
                    <a:pt x="1149514" y="1305955"/>
                  </a:lnTo>
                  <a:lnTo>
                    <a:pt x="1112811" y="1331163"/>
                  </a:lnTo>
                  <a:lnTo>
                    <a:pt x="1074526" y="1354122"/>
                  </a:lnTo>
                  <a:lnTo>
                    <a:pt x="1034753" y="1374737"/>
                  </a:lnTo>
                  <a:lnTo>
                    <a:pt x="993588" y="1392912"/>
                  </a:lnTo>
                  <a:lnTo>
                    <a:pt x="951126" y="1408552"/>
                  </a:lnTo>
                  <a:lnTo>
                    <a:pt x="907463" y="1421562"/>
                  </a:lnTo>
                  <a:lnTo>
                    <a:pt x="862693" y="1431847"/>
                  </a:lnTo>
                  <a:lnTo>
                    <a:pt x="816912" y="1439311"/>
                  </a:lnTo>
                  <a:lnTo>
                    <a:pt x="770216" y="1443859"/>
                  </a:lnTo>
                  <a:lnTo>
                    <a:pt x="722698" y="1445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9057" y="1888007"/>
              <a:ext cx="659130" cy="554355"/>
            </a:xfrm>
            <a:custGeom>
              <a:avLst/>
              <a:gdLst/>
              <a:ahLst/>
              <a:cxnLst/>
              <a:rect l="l" t="t" r="r" b="b"/>
              <a:pathLst>
                <a:path w="659130" h="554355">
                  <a:moveTo>
                    <a:pt x="160734" y="553937"/>
                  </a:moveTo>
                  <a:lnTo>
                    <a:pt x="120662" y="550253"/>
                  </a:lnTo>
                  <a:lnTo>
                    <a:pt x="82896" y="539202"/>
                  </a:lnTo>
                  <a:lnTo>
                    <a:pt x="49745" y="519669"/>
                  </a:lnTo>
                  <a:lnTo>
                    <a:pt x="23217" y="490834"/>
                  </a:lnTo>
                  <a:lnTo>
                    <a:pt x="5804" y="452473"/>
                  </a:lnTo>
                  <a:lnTo>
                    <a:pt x="0" y="404662"/>
                  </a:lnTo>
                  <a:lnTo>
                    <a:pt x="0" y="159245"/>
                  </a:lnTo>
                  <a:lnTo>
                    <a:pt x="10752" y="90338"/>
                  </a:lnTo>
                  <a:lnTo>
                    <a:pt x="43011" y="40481"/>
                  </a:lnTo>
                  <a:lnTo>
                    <a:pt x="94133" y="10120"/>
                  </a:lnTo>
                  <a:lnTo>
                    <a:pt x="161477" y="0"/>
                  </a:lnTo>
                  <a:lnTo>
                    <a:pt x="197085" y="2669"/>
                  </a:lnTo>
                  <a:lnTo>
                    <a:pt x="228450" y="10678"/>
                  </a:lnTo>
                  <a:lnTo>
                    <a:pt x="255574" y="24026"/>
                  </a:lnTo>
                  <a:lnTo>
                    <a:pt x="278457" y="42713"/>
                  </a:lnTo>
                  <a:lnTo>
                    <a:pt x="288531" y="55661"/>
                  </a:lnTo>
                  <a:lnTo>
                    <a:pt x="159990" y="55661"/>
                  </a:lnTo>
                  <a:lnTo>
                    <a:pt x="135963" y="57354"/>
                  </a:lnTo>
                  <a:lnTo>
                    <a:pt x="96896" y="70897"/>
                  </a:lnTo>
                  <a:lnTo>
                    <a:pt x="61540" y="116309"/>
                  </a:lnTo>
                  <a:lnTo>
                    <a:pt x="54768" y="163115"/>
                  </a:lnTo>
                  <a:lnTo>
                    <a:pt x="54768" y="400049"/>
                  </a:lnTo>
                  <a:lnTo>
                    <a:pt x="61986" y="443060"/>
                  </a:lnTo>
                  <a:lnTo>
                    <a:pt x="83640" y="474463"/>
                  </a:lnTo>
                  <a:lnTo>
                    <a:pt x="117239" y="493550"/>
                  </a:lnTo>
                  <a:lnTo>
                    <a:pt x="159990" y="499912"/>
                  </a:lnTo>
                  <a:lnTo>
                    <a:pt x="290853" y="499912"/>
                  </a:lnTo>
                  <a:lnTo>
                    <a:pt x="273099" y="517771"/>
                  </a:lnTo>
                  <a:lnTo>
                    <a:pt x="248495" y="533594"/>
                  </a:lnTo>
                  <a:lnTo>
                    <a:pt x="221567" y="544895"/>
                  </a:lnTo>
                  <a:lnTo>
                    <a:pt x="192313" y="551676"/>
                  </a:lnTo>
                  <a:lnTo>
                    <a:pt x="160734" y="553937"/>
                  </a:lnTo>
                  <a:close/>
                </a:path>
                <a:path w="659130" h="554355">
                  <a:moveTo>
                    <a:pt x="290853" y="499912"/>
                  </a:moveTo>
                  <a:lnTo>
                    <a:pt x="159990" y="499912"/>
                  </a:lnTo>
                  <a:lnTo>
                    <a:pt x="182435" y="498321"/>
                  </a:lnTo>
                  <a:lnTo>
                    <a:pt x="202591" y="493550"/>
                  </a:lnTo>
                  <a:lnTo>
                    <a:pt x="236040" y="474463"/>
                  </a:lnTo>
                  <a:lnTo>
                    <a:pt x="257806" y="442688"/>
                  </a:lnTo>
                  <a:lnTo>
                    <a:pt x="264947" y="400049"/>
                  </a:lnTo>
                  <a:lnTo>
                    <a:pt x="265062" y="163115"/>
                  </a:lnTo>
                  <a:lnTo>
                    <a:pt x="263369" y="138354"/>
                  </a:lnTo>
                  <a:lnTo>
                    <a:pt x="249826" y="98319"/>
                  </a:lnTo>
                  <a:lnTo>
                    <a:pt x="223000" y="71065"/>
                  </a:lnTo>
                  <a:lnTo>
                    <a:pt x="184007" y="57373"/>
                  </a:lnTo>
                  <a:lnTo>
                    <a:pt x="159990" y="55661"/>
                  </a:lnTo>
                  <a:lnTo>
                    <a:pt x="288531" y="55661"/>
                  </a:lnTo>
                  <a:lnTo>
                    <a:pt x="309598" y="93389"/>
                  </a:lnTo>
                  <a:lnTo>
                    <a:pt x="319924" y="159245"/>
                  </a:lnTo>
                  <a:lnTo>
                    <a:pt x="319979" y="404662"/>
                  </a:lnTo>
                  <a:lnTo>
                    <a:pt x="317049" y="440586"/>
                  </a:lnTo>
                  <a:lnTo>
                    <a:pt x="308259" y="471412"/>
                  </a:lnTo>
                  <a:lnTo>
                    <a:pt x="293609" y="497140"/>
                  </a:lnTo>
                  <a:lnTo>
                    <a:pt x="290853" y="499912"/>
                  </a:lnTo>
                  <a:close/>
                </a:path>
                <a:path w="659130" h="554355">
                  <a:moveTo>
                    <a:pt x="446465" y="118913"/>
                  </a:moveTo>
                  <a:lnTo>
                    <a:pt x="396905" y="95994"/>
                  </a:lnTo>
                  <a:lnTo>
                    <a:pt x="405267" y="77055"/>
                  </a:lnTo>
                  <a:lnTo>
                    <a:pt x="415918" y="59828"/>
                  </a:lnTo>
                  <a:lnTo>
                    <a:pt x="444084" y="30509"/>
                  </a:lnTo>
                  <a:lnTo>
                    <a:pt x="480732" y="11087"/>
                  </a:lnTo>
                  <a:lnTo>
                    <a:pt x="524896" y="4613"/>
                  </a:lnTo>
                  <a:lnTo>
                    <a:pt x="543444" y="5636"/>
                  </a:lnTo>
                  <a:lnTo>
                    <a:pt x="593060" y="20984"/>
                  </a:lnTo>
                  <a:lnTo>
                    <a:pt x="630760" y="52405"/>
                  </a:lnTo>
                  <a:lnTo>
                    <a:pt x="634486" y="57893"/>
                  </a:lnTo>
                  <a:lnTo>
                    <a:pt x="522665" y="57893"/>
                  </a:lnTo>
                  <a:lnTo>
                    <a:pt x="509717" y="58972"/>
                  </a:lnTo>
                  <a:lnTo>
                    <a:pt x="465831" y="84310"/>
                  </a:lnTo>
                  <a:lnTo>
                    <a:pt x="451395" y="106188"/>
                  </a:lnTo>
                  <a:lnTo>
                    <a:pt x="446465" y="118913"/>
                  </a:lnTo>
                  <a:close/>
                </a:path>
                <a:path w="659130" h="554355">
                  <a:moveTo>
                    <a:pt x="658991" y="545602"/>
                  </a:moveTo>
                  <a:lnTo>
                    <a:pt x="386338" y="545602"/>
                  </a:lnTo>
                  <a:lnTo>
                    <a:pt x="386338" y="494554"/>
                  </a:lnTo>
                  <a:lnTo>
                    <a:pt x="573713" y="211781"/>
                  </a:lnTo>
                  <a:lnTo>
                    <a:pt x="585368" y="191848"/>
                  </a:lnTo>
                  <a:lnTo>
                    <a:pt x="593692" y="172379"/>
                  </a:lnTo>
                  <a:lnTo>
                    <a:pt x="598687" y="153376"/>
                  </a:lnTo>
                  <a:lnTo>
                    <a:pt x="600352" y="134837"/>
                  </a:lnTo>
                  <a:lnTo>
                    <a:pt x="598920" y="118532"/>
                  </a:lnTo>
                  <a:lnTo>
                    <a:pt x="577433" y="79325"/>
                  </a:lnTo>
                  <a:lnTo>
                    <a:pt x="538087" y="59233"/>
                  </a:lnTo>
                  <a:lnTo>
                    <a:pt x="522665" y="57893"/>
                  </a:lnTo>
                  <a:lnTo>
                    <a:pt x="634486" y="57893"/>
                  </a:lnTo>
                  <a:lnTo>
                    <a:pt x="652554" y="96328"/>
                  </a:lnTo>
                  <a:lnTo>
                    <a:pt x="656758" y="130373"/>
                  </a:lnTo>
                  <a:lnTo>
                    <a:pt x="654665" y="156223"/>
                  </a:lnTo>
                  <a:lnTo>
                    <a:pt x="648387" y="181979"/>
                  </a:lnTo>
                  <a:lnTo>
                    <a:pt x="637922" y="207642"/>
                  </a:lnTo>
                  <a:lnTo>
                    <a:pt x="623272" y="233212"/>
                  </a:lnTo>
                  <a:lnTo>
                    <a:pt x="450334" y="494554"/>
                  </a:lnTo>
                  <a:lnTo>
                    <a:pt x="658991" y="494554"/>
                  </a:lnTo>
                  <a:lnTo>
                    <a:pt x="658991" y="545602"/>
                  </a:lnTo>
                  <a:close/>
                </a:path>
              </a:pathLst>
            </a:custGeom>
            <a:solidFill>
              <a:srgbClr val="F49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038167" y="152399"/>
            <a:ext cx="4838690" cy="4838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4075" y="2090933"/>
            <a:ext cx="2350770" cy="237807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42545" rIns="0" bIns="0" rtlCol="0">
            <a:spAutoFit/>
          </a:bodyPr>
          <a:lstStyle/>
          <a:p>
            <a:pPr marL="85090" marR="74930">
              <a:lnSpc>
                <a:spcPct val="113599"/>
              </a:lnSpc>
              <a:spcBef>
                <a:spcPts val="335"/>
              </a:spcBef>
            </a:pP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Setting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up </a:t>
            </a:r>
            <a:r>
              <a:rPr sz="1100" spc="-70" dirty="0">
                <a:solidFill>
                  <a:srgbClr val="1C4487"/>
                </a:solidFill>
                <a:latin typeface="Verdana"/>
                <a:cs typeface="Verdana"/>
              </a:rPr>
              <a:t>maximum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lead</a:t>
            </a:r>
            <a:r>
              <a:rPr sz="1100" spc="-3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1C4487"/>
                </a:solidFill>
                <a:latin typeface="Verdana"/>
                <a:cs typeface="Verdana"/>
              </a:rPr>
              <a:t>time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for 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might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have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resulted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in  hotel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visibility to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potential 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guest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1C4487"/>
                </a:solidFill>
                <a:latin typeface="Verdana"/>
                <a:cs typeface="Verdana"/>
              </a:rPr>
              <a:t>search.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85090" marR="100330">
              <a:lnSpc>
                <a:spcPct val="113599"/>
              </a:lnSpc>
            </a:pP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Combining</a:t>
            </a:r>
            <a:r>
              <a:rPr sz="1100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deposit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type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lead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1C4487"/>
                </a:solidFill>
                <a:latin typeface="Verdana"/>
                <a:cs typeface="Verdana"/>
              </a:rPr>
              <a:t>time 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might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help to get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hotel </a:t>
            </a:r>
            <a:r>
              <a:rPr sz="1100" spc="-75" dirty="0">
                <a:solidFill>
                  <a:srgbClr val="1C4487"/>
                </a:solidFill>
                <a:latin typeface="Verdana"/>
                <a:cs typeface="Verdana"/>
              </a:rPr>
              <a:t>more 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exposure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without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higher </a:t>
            </a:r>
            <a:r>
              <a:rPr sz="1100" spc="-60" dirty="0">
                <a:solidFill>
                  <a:srgbClr val="1C4487"/>
                </a:solidFill>
                <a:latin typeface="Verdana"/>
                <a:cs typeface="Verdana"/>
              </a:rPr>
              <a:t>risk </a:t>
            </a:r>
            <a:r>
              <a:rPr sz="1100" spc="-30" dirty="0">
                <a:solidFill>
                  <a:srgbClr val="1C4487"/>
                </a:solidFill>
                <a:latin typeface="Verdana"/>
                <a:cs typeface="Verdana"/>
              </a:rPr>
              <a:t>of 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losing </a:t>
            </a:r>
            <a:r>
              <a:rPr sz="1100" spc="-80" dirty="0">
                <a:solidFill>
                  <a:srgbClr val="1C4487"/>
                </a:solidFill>
                <a:latin typeface="Verdana"/>
                <a:cs typeface="Verdana"/>
              </a:rPr>
              <a:t>revenue. </a:t>
            </a:r>
            <a:r>
              <a:rPr sz="1100" b="1" spc="-150" dirty="0">
                <a:solidFill>
                  <a:srgbClr val="1C4487"/>
                </a:solidFill>
                <a:latin typeface="Verdana"/>
                <a:cs typeface="Verdana"/>
              </a:rPr>
              <a:t>(ex. </a:t>
            </a:r>
            <a:r>
              <a:rPr sz="1100" b="1" spc="-110" dirty="0">
                <a:solidFill>
                  <a:srgbClr val="1C4487"/>
                </a:solidFill>
                <a:latin typeface="Verdana"/>
                <a:cs typeface="Verdana"/>
              </a:rPr>
              <a:t>Non  </a:t>
            </a:r>
            <a:r>
              <a:rPr sz="1100" b="1" spc="-100" dirty="0">
                <a:solidFill>
                  <a:srgbClr val="1C4487"/>
                </a:solidFill>
                <a:latin typeface="Verdana"/>
                <a:cs typeface="Verdana"/>
              </a:rPr>
              <a:t>Refundable Deposit </a:t>
            </a:r>
            <a:r>
              <a:rPr sz="1100" b="1" spc="-110" dirty="0">
                <a:solidFill>
                  <a:srgbClr val="1C4487"/>
                </a:solidFill>
                <a:latin typeface="Verdana"/>
                <a:cs typeface="Verdana"/>
              </a:rPr>
              <a:t>only </a:t>
            </a:r>
            <a:r>
              <a:rPr sz="1100" b="1" spc="-100" dirty="0">
                <a:solidFill>
                  <a:srgbClr val="1C4487"/>
                </a:solidFill>
                <a:latin typeface="Verdana"/>
                <a:cs typeface="Verdana"/>
              </a:rPr>
              <a:t>for  </a:t>
            </a:r>
            <a:r>
              <a:rPr sz="1100" b="1" spc="-10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100" b="1" spc="-295" dirty="0">
                <a:solidFill>
                  <a:srgbClr val="1C4487"/>
                </a:solidFill>
                <a:latin typeface="Verdana"/>
                <a:cs typeface="Verdana"/>
              </a:rPr>
              <a:t>&gt; </a:t>
            </a:r>
            <a:r>
              <a:rPr sz="1100" b="1" spc="-125" dirty="0">
                <a:solidFill>
                  <a:srgbClr val="1C4487"/>
                </a:solidFill>
                <a:latin typeface="Verdana"/>
                <a:cs typeface="Verdana"/>
              </a:rPr>
              <a:t>210 </a:t>
            </a:r>
            <a:r>
              <a:rPr sz="1100" b="1" spc="-95" dirty="0">
                <a:solidFill>
                  <a:srgbClr val="1C4487"/>
                </a:solidFill>
                <a:latin typeface="Verdana"/>
                <a:cs typeface="Verdana"/>
              </a:rPr>
              <a:t>days </a:t>
            </a:r>
            <a:r>
              <a:rPr sz="1100" b="1" spc="-110" dirty="0">
                <a:solidFill>
                  <a:srgbClr val="1C4487"/>
                </a:solidFill>
                <a:latin typeface="Verdana"/>
                <a:cs typeface="Verdana"/>
              </a:rPr>
              <a:t>in</a:t>
            </a:r>
            <a:r>
              <a:rPr sz="1100" b="1" spc="-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b="1" spc="-110" dirty="0">
                <a:solidFill>
                  <a:srgbClr val="1C4487"/>
                </a:solidFill>
                <a:latin typeface="Verdana"/>
                <a:cs typeface="Verdana"/>
              </a:rPr>
              <a:t>advance)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09787" y="1469697"/>
            <a:ext cx="2379345" cy="3013710"/>
          </a:xfrm>
          <a:custGeom>
            <a:avLst/>
            <a:gdLst/>
            <a:ahLst/>
            <a:cxnLst/>
            <a:rect l="l" t="t" r="r" b="b"/>
            <a:pathLst>
              <a:path w="2379345" h="3013710">
                <a:moveTo>
                  <a:pt x="0" y="0"/>
                </a:moveTo>
                <a:lnTo>
                  <a:pt x="2379295" y="0"/>
                </a:lnTo>
                <a:lnTo>
                  <a:pt x="2379295" y="3013493"/>
                </a:lnTo>
                <a:lnTo>
                  <a:pt x="0" y="301349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499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24075" y="1483984"/>
            <a:ext cx="2350770" cy="57848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64769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09"/>
              </a:spcBef>
            </a:pPr>
            <a:r>
              <a:rPr sz="1300" b="1" spc="-120" dirty="0">
                <a:solidFill>
                  <a:srgbClr val="1C4487"/>
                </a:solidFill>
                <a:latin typeface="Verdana"/>
                <a:cs typeface="Verdana"/>
              </a:rPr>
              <a:t>Combination </a:t>
            </a:r>
            <a:r>
              <a:rPr sz="1300" b="1" spc="-100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300" b="1" spc="-8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300" b="1" spc="-120" dirty="0">
                <a:solidFill>
                  <a:srgbClr val="1C4487"/>
                </a:solidFill>
                <a:latin typeface="Verdana"/>
                <a:cs typeface="Verdana"/>
              </a:rPr>
              <a:t>Restriction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1818" y="1469697"/>
            <a:ext cx="2379345" cy="3013710"/>
          </a:xfrm>
          <a:custGeom>
            <a:avLst/>
            <a:gdLst/>
            <a:ahLst/>
            <a:cxnLst/>
            <a:rect l="l" t="t" r="r" b="b"/>
            <a:pathLst>
              <a:path w="2379345" h="3013710">
                <a:moveTo>
                  <a:pt x="0" y="0"/>
                </a:moveTo>
                <a:lnTo>
                  <a:pt x="2379295" y="0"/>
                </a:lnTo>
                <a:lnTo>
                  <a:pt x="2379295" y="3013493"/>
                </a:lnTo>
                <a:lnTo>
                  <a:pt x="0" y="301349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499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36106" y="1483984"/>
            <a:ext cx="2350770" cy="57848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34290" rIns="0" bIns="0" rtlCol="0">
            <a:spAutoFit/>
          </a:bodyPr>
          <a:lstStyle/>
          <a:p>
            <a:pPr marL="71120" marR="371475">
              <a:lnSpc>
                <a:spcPct val="115399"/>
              </a:lnSpc>
              <a:spcBef>
                <a:spcPts val="270"/>
              </a:spcBef>
            </a:pPr>
            <a:r>
              <a:rPr sz="1300" b="1" spc="-150" dirty="0">
                <a:solidFill>
                  <a:srgbClr val="1C4487"/>
                </a:solidFill>
                <a:latin typeface="Verdana"/>
                <a:cs typeface="Verdana"/>
              </a:rPr>
              <a:t>Maximum </a:t>
            </a:r>
            <a:r>
              <a:rPr sz="1300" b="1" spc="-110" dirty="0">
                <a:solidFill>
                  <a:srgbClr val="1C4487"/>
                </a:solidFill>
                <a:latin typeface="Verdana"/>
                <a:cs typeface="Verdana"/>
              </a:rPr>
              <a:t>Lead </a:t>
            </a:r>
            <a:r>
              <a:rPr sz="1300" b="1" spc="-140" dirty="0">
                <a:solidFill>
                  <a:srgbClr val="1C4487"/>
                </a:solidFill>
                <a:latin typeface="Verdana"/>
                <a:cs typeface="Verdana"/>
              </a:rPr>
              <a:t>Time </a:t>
            </a:r>
            <a:r>
              <a:rPr sz="1300" b="1" spc="-114" dirty="0">
                <a:solidFill>
                  <a:srgbClr val="1C4487"/>
                </a:solidFill>
                <a:latin typeface="Verdana"/>
                <a:cs typeface="Verdana"/>
              </a:rPr>
              <a:t>for  </a:t>
            </a:r>
            <a:r>
              <a:rPr sz="1300" b="1" spc="-12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6106" y="2090933"/>
            <a:ext cx="2350770" cy="237807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93345" rIns="0" bIns="0" rtlCol="0">
            <a:spAutoFit/>
          </a:bodyPr>
          <a:lstStyle/>
          <a:p>
            <a:pPr marL="71120" marR="66040">
              <a:lnSpc>
                <a:spcPct val="113599"/>
              </a:lnSpc>
              <a:spcBef>
                <a:spcPts val="735"/>
              </a:spcBef>
            </a:pPr>
            <a:r>
              <a:rPr sz="1100" spc="5" dirty="0">
                <a:solidFill>
                  <a:srgbClr val="1C4487"/>
                </a:solidFill>
                <a:latin typeface="Verdana"/>
                <a:cs typeface="Verdana"/>
              </a:rPr>
              <a:t>We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see </a:t>
            </a:r>
            <a:r>
              <a:rPr sz="11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pattern </a:t>
            </a:r>
            <a:r>
              <a:rPr sz="1100" spc="-3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that  </a:t>
            </a:r>
            <a:r>
              <a:rPr sz="1100" spc="-3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100" spc="-75" dirty="0">
                <a:solidFill>
                  <a:srgbClr val="1C4487"/>
                </a:solidFill>
                <a:latin typeface="Verdana"/>
                <a:cs typeface="Verdana"/>
              </a:rPr>
              <a:t>more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than </a:t>
            </a:r>
            <a:r>
              <a:rPr sz="1100" b="1" spc="-125" dirty="0">
                <a:solidFill>
                  <a:srgbClr val="1C4487"/>
                </a:solidFill>
                <a:latin typeface="Verdana"/>
                <a:cs typeface="Verdana"/>
              </a:rPr>
              <a:t>210 </a:t>
            </a:r>
            <a:r>
              <a:rPr sz="1100" b="1" spc="-95" dirty="0">
                <a:solidFill>
                  <a:srgbClr val="1C4487"/>
                </a:solidFill>
                <a:latin typeface="Verdana"/>
                <a:cs typeface="Verdana"/>
              </a:rPr>
              <a:t>days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lead</a:t>
            </a:r>
            <a:r>
              <a:rPr sz="1100" spc="-2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1C4487"/>
                </a:solidFill>
                <a:latin typeface="Verdana"/>
                <a:cs typeface="Verdana"/>
              </a:rPr>
              <a:t>time 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are </a:t>
            </a:r>
            <a:r>
              <a:rPr sz="1100" spc="-75" dirty="0">
                <a:solidFill>
                  <a:srgbClr val="1C4487"/>
                </a:solidFill>
                <a:latin typeface="Verdana"/>
                <a:cs typeface="Verdana"/>
              </a:rPr>
              <a:t>more </a:t>
            </a:r>
            <a:r>
              <a:rPr sz="1100" spc="-60" dirty="0">
                <a:solidFill>
                  <a:srgbClr val="1C4487"/>
                </a:solidFill>
                <a:latin typeface="Verdana"/>
                <a:cs typeface="Verdana"/>
              </a:rPr>
              <a:t>likely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to be</a:t>
            </a:r>
            <a:r>
              <a:rPr sz="1100" spc="-28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Verdana"/>
              <a:cs typeface="Verdana"/>
            </a:endParaRPr>
          </a:p>
          <a:p>
            <a:pPr marL="71120" marR="186055">
              <a:lnSpc>
                <a:spcPct val="113599"/>
              </a:lnSpc>
              <a:spcBef>
                <a:spcPts val="5"/>
              </a:spcBef>
            </a:pP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setting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up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1C4487"/>
                </a:solidFill>
                <a:latin typeface="Verdana"/>
                <a:cs typeface="Verdana"/>
              </a:rPr>
              <a:t>a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1C4487"/>
                </a:solidFill>
                <a:latin typeface="Verdana"/>
                <a:cs typeface="Verdana"/>
              </a:rPr>
              <a:t>maximum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lead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1C4487"/>
                </a:solidFill>
                <a:latin typeface="Verdana"/>
                <a:cs typeface="Verdana"/>
              </a:rPr>
              <a:t>time 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means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users</a:t>
            </a:r>
            <a:r>
              <a:rPr sz="11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wouldn’t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be</a:t>
            </a:r>
            <a:r>
              <a:rPr sz="11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able</a:t>
            </a:r>
            <a:r>
              <a:rPr sz="11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to  </a:t>
            </a:r>
            <a:r>
              <a:rPr sz="1100" spc="-65" dirty="0">
                <a:solidFill>
                  <a:srgbClr val="1C4487"/>
                </a:solidFill>
                <a:latin typeface="Verdana"/>
                <a:cs typeface="Verdana"/>
              </a:rPr>
              <a:t>make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booking that’s too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far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in 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advance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5490" y="130065"/>
            <a:ext cx="3164455" cy="275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049" y="1469697"/>
            <a:ext cx="2379345" cy="3013710"/>
          </a:xfrm>
          <a:custGeom>
            <a:avLst/>
            <a:gdLst/>
            <a:ahLst/>
            <a:cxnLst/>
            <a:rect l="l" t="t" r="r" b="b"/>
            <a:pathLst>
              <a:path w="2379345" h="3013710">
                <a:moveTo>
                  <a:pt x="0" y="0"/>
                </a:moveTo>
                <a:lnTo>
                  <a:pt x="2379295" y="0"/>
                </a:lnTo>
                <a:lnTo>
                  <a:pt x="2379295" y="3013493"/>
                </a:lnTo>
                <a:lnTo>
                  <a:pt x="0" y="301349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499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4337" y="1483984"/>
            <a:ext cx="2350770" cy="57848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34290" rIns="0" bIns="0" rtlCol="0">
            <a:spAutoFit/>
          </a:bodyPr>
          <a:lstStyle/>
          <a:p>
            <a:pPr marL="71120" marR="146685">
              <a:lnSpc>
                <a:spcPct val="115399"/>
              </a:lnSpc>
              <a:spcBef>
                <a:spcPts val="270"/>
              </a:spcBef>
            </a:pPr>
            <a:r>
              <a:rPr sz="1300" b="1" spc="-120" dirty="0">
                <a:latin typeface="Verdana"/>
                <a:cs typeface="Verdana"/>
              </a:rPr>
              <a:t>Only </a:t>
            </a:r>
            <a:r>
              <a:rPr sz="1300" b="1" spc="-130" dirty="0">
                <a:latin typeface="Verdana"/>
                <a:cs typeface="Verdana"/>
              </a:rPr>
              <a:t>Non </a:t>
            </a:r>
            <a:r>
              <a:rPr sz="1300" b="1" spc="-120" dirty="0">
                <a:latin typeface="Verdana"/>
                <a:cs typeface="Verdana"/>
              </a:rPr>
              <a:t>Refundable  </a:t>
            </a:r>
            <a:r>
              <a:rPr sz="1300" b="1" spc="-114" dirty="0">
                <a:latin typeface="Verdana"/>
                <a:cs typeface="Verdana"/>
              </a:rPr>
              <a:t>Deposit </a:t>
            </a:r>
            <a:r>
              <a:rPr sz="1300" b="1" spc="-130" dirty="0">
                <a:latin typeface="Verdana"/>
                <a:cs typeface="Verdana"/>
              </a:rPr>
              <a:t>For </a:t>
            </a:r>
            <a:r>
              <a:rPr sz="1300" b="1" spc="-125" dirty="0">
                <a:latin typeface="Verdana"/>
                <a:cs typeface="Verdana"/>
              </a:rPr>
              <a:t>Group</a:t>
            </a:r>
            <a:r>
              <a:rPr sz="1300" b="1" spc="-65" dirty="0">
                <a:latin typeface="Verdana"/>
                <a:cs typeface="Verdana"/>
              </a:rPr>
              <a:t> </a:t>
            </a:r>
            <a:r>
              <a:rPr sz="1300" b="1" spc="-125" dirty="0">
                <a:latin typeface="Verdana"/>
                <a:cs typeface="Verdana"/>
              </a:rPr>
              <a:t>Booking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337" y="2090933"/>
            <a:ext cx="2350770" cy="237807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93345" rIns="0" bIns="0" rtlCol="0">
            <a:spAutoFit/>
          </a:bodyPr>
          <a:lstStyle/>
          <a:p>
            <a:pPr marL="71120" marR="316865" algn="just">
              <a:lnSpc>
                <a:spcPct val="113599"/>
              </a:lnSpc>
              <a:spcBef>
                <a:spcPts val="735"/>
              </a:spcBef>
            </a:pPr>
            <a:r>
              <a:rPr sz="1100" spc="-65" dirty="0">
                <a:solidFill>
                  <a:srgbClr val="1C4487"/>
                </a:solidFill>
                <a:latin typeface="Verdana"/>
                <a:cs typeface="Verdana"/>
              </a:rPr>
              <a:t>From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analysis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1C4487"/>
                </a:solidFill>
                <a:latin typeface="Verdana"/>
                <a:cs typeface="Verdana"/>
              </a:rPr>
              <a:t>we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see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that 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group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100" spc="-30" dirty="0">
                <a:solidFill>
                  <a:srgbClr val="1C4487"/>
                </a:solidFill>
                <a:latin typeface="Verdana"/>
                <a:cs typeface="Verdana"/>
              </a:rPr>
              <a:t>has</a:t>
            </a:r>
            <a:r>
              <a:rPr sz="1100" spc="-29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highest 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1C4487"/>
                </a:solidFill>
                <a:latin typeface="Verdana"/>
                <a:cs typeface="Verdana"/>
              </a:rPr>
              <a:t>rate.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Verdana"/>
              <a:cs typeface="Verdana"/>
            </a:endParaRPr>
          </a:p>
          <a:p>
            <a:pPr marL="71120" marR="169545">
              <a:lnSpc>
                <a:spcPct val="113599"/>
              </a:lnSpc>
              <a:spcBef>
                <a:spcPts val="5"/>
              </a:spcBef>
            </a:pPr>
            <a:r>
              <a:rPr sz="1100" spc="-5" dirty="0">
                <a:solidFill>
                  <a:srgbClr val="1C4487"/>
                </a:solidFill>
                <a:latin typeface="Verdana"/>
                <a:cs typeface="Verdana"/>
              </a:rPr>
              <a:t>With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this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policy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hotel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wouldn’t 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suffer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any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loss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1C4487"/>
                </a:solidFill>
                <a:latin typeface="Verdana"/>
                <a:cs typeface="Verdana"/>
              </a:rPr>
              <a:t>revenue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or</a:t>
            </a:r>
            <a:r>
              <a:rPr sz="11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loss  </a:t>
            </a:r>
            <a:r>
              <a:rPr sz="1100" spc="-3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potential </a:t>
            </a:r>
            <a:r>
              <a:rPr sz="1100" spc="-70" dirty="0">
                <a:solidFill>
                  <a:srgbClr val="1C4487"/>
                </a:solidFill>
                <a:latin typeface="Verdana"/>
                <a:cs typeface="Verdana"/>
              </a:rPr>
              <a:t>revenue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due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to 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cancelled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group</a:t>
            </a:r>
            <a:r>
              <a:rPr sz="1100" spc="-1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0049" y="2076645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>
                <a:moveTo>
                  <a:pt x="0" y="0"/>
                </a:moveTo>
                <a:lnTo>
                  <a:pt x="2393095" y="0"/>
                </a:lnTo>
              </a:path>
            </a:pathLst>
          </a:custGeom>
          <a:ln w="28574">
            <a:solidFill>
              <a:srgbClr val="FF90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14918" y="2076645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>
                <a:moveTo>
                  <a:pt x="0" y="0"/>
                </a:moveTo>
                <a:lnTo>
                  <a:pt x="2393095" y="0"/>
                </a:lnTo>
              </a:path>
            </a:pathLst>
          </a:custGeom>
          <a:ln w="28574">
            <a:solidFill>
              <a:srgbClr val="FF90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23587" y="2076645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>
                <a:moveTo>
                  <a:pt x="0" y="0"/>
                </a:moveTo>
                <a:lnTo>
                  <a:pt x="2393095" y="0"/>
                </a:lnTo>
              </a:path>
            </a:pathLst>
          </a:custGeom>
          <a:ln w="28574">
            <a:solidFill>
              <a:srgbClr val="FF90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1818" y="1469697"/>
            <a:ext cx="2379345" cy="3357879"/>
          </a:xfrm>
          <a:custGeom>
            <a:avLst/>
            <a:gdLst/>
            <a:ahLst/>
            <a:cxnLst/>
            <a:rect l="l" t="t" r="r" b="b"/>
            <a:pathLst>
              <a:path w="2379345" h="3357879">
                <a:moveTo>
                  <a:pt x="0" y="0"/>
                </a:moveTo>
                <a:lnTo>
                  <a:pt x="2379295" y="0"/>
                </a:lnTo>
                <a:lnTo>
                  <a:pt x="2379295" y="3357593"/>
                </a:lnTo>
                <a:lnTo>
                  <a:pt x="0" y="335759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499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36106" y="1483984"/>
            <a:ext cx="2350770" cy="57848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42545" rIns="0" bIns="0" rtlCol="0">
            <a:spAutoFit/>
          </a:bodyPr>
          <a:lstStyle/>
          <a:p>
            <a:pPr marL="71120" marR="233045">
              <a:lnSpc>
                <a:spcPct val="113599"/>
              </a:lnSpc>
              <a:spcBef>
                <a:spcPts val="335"/>
              </a:spcBef>
            </a:pPr>
            <a:r>
              <a:rPr sz="1100" b="1" spc="-100" dirty="0">
                <a:solidFill>
                  <a:srgbClr val="1C4487"/>
                </a:solidFill>
                <a:latin typeface="Verdana"/>
                <a:cs typeface="Verdana"/>
              </a:rPr>
              <a:t>Stricter </a:t>
            </a:r>
            <a:r>
              <a:rPr sz="1100" b="1" spc="-95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100" b="1" spc="-100" dirty="0">
                <a:solidFill>
                  <a:srgbClr val="1C4487"/>
                </a:solidFill>
                <a:latin typeface="Verdana"/>
                <a:cs typeface="Verdana"/>
              </a:rPr>
              <a:t>Policy </a:t>
            </a:r>
            <a:r>
              <a:rPr sz="1100" b="1" spc="-110" dirty="0">
                <a:solidFill>
                  <a:srgbClr val="1C4487"/>
                </a:solidFill>
                <a:latin typeface="Verdana"/>
                <a:cs typeface="Verdana"/>
              </a:rPr>
              <a:t>For  </a:t>
            </a:r>
            <a:r>
              <a:rPr sz="1100" b="1" spc="-114" dirty="0">
                <a:solidFill>
                  <a:srgbClr val="1C4487"/>
                </a:solidFill>
                <a:latin typeface="Verdana"/>
                <a:cs typeface="Verdana"/>
              </a:rPr>
              <a:t>Previously </a:t>
            </a:r>
            <a:r>
              <a:rPr sz="1100" b="1" spc="-95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r>
              <a:rPr sz="1100" b="1" spc="-5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b="1" spc="-10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106" y="2090933"/>
            <a:ext cx="2350770" cy="272224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30480" rIns="0" bIns="0" rtlCol="0">
            <a:spAutoFit/>
          </a:bodyPr>
          <a:lstStyle/>
          <a:p>
            <a:pPr marL="71120" marR="251460">
              <a:lnSpc>
                <a:spcPct val="112500"/>
              </a:lnSpc>
              <a:spcBef>
                <a:spcPts val="240"/>
              </a:spcBef>
            </a:pP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Booking that’s </a:t>
            </a:r>
            <a:r>
              <a:rPr sz="1000" spc="-50" dirty="0">
                <a:solidFill>
                  <a:srgbClr val="1C4487"/>
                </a:solidFill>
                <a:latin typeface="Verdana"/>
                <a:cs typeface="Verdana"/>
              </a:rPr>
              <a:t>previously</a:t>
            </a:r>
            <a:r>
              <a:rPr sz="1000" spc="-229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canceled  </a:t>
            </a:r>
            <a:r>
              <a:rPr sz="1000" spc="-25" dirty="0">
                <a:solidFill>
                  <a:srgbClr val="1C4487"/>
                </a:solidFill>
                <a:latin typeface="Verdana"/>
                <a:cs typeface="Verdana"/>
              </a:rPr>
              <a:t>has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rate</a:t>
            </a:r>
            <a:r>
              <a:rPr sz="1000" spc="-9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0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b="1" spc="-190" dirty="0">
                <a:solidFill>
                  <a:srgbClr val="1C4487"/>
                </a:solidFill>
                <a:latin typeface="Verdana"/>
                <a:cs typeface="Verdana"/>
              </a:rPr>
              <a:t>92%</a:t>
            </a:r>
            <a:r>
              <a:rPr sz="1000" spc="-190" dirty="0">
                <a:solidFill>
                  <a:srgbClr val="1C4487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71120" marR="153670">
              <a:lnSpc>
                <a:spcPct val="112500"/>
              </a:lnSpc>
            </a:pP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looking </a:t>
            </a:r>
            <a:r>
              <a:rPr sz="1000" spc="-25" dirty="0">
                <a:solidFill>
                  <a:srgbClr val="1C4487"/>
                </a:solidFill>
                <a:latin typeface="Verdana"/>
                <a:cs typeface="Verdana"/>
              </a:rPr>
              <a:t>at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this pattern </a:t>
            </a:r>
            <a:r>
              <a:rPr sz="1000" spc="-10" dirty="0">
                <a:solidFill>
                  <a:srgbClr val="1C4487"/>
                </a:solidFill>
                <a:latin typeface="Verdana"/>
                <a:cs typeface="Verdana"/>
              </a:rPr>
              <a:t>we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see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that 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booking that’s </a:t>
            </a:r>
            <a:r>
              <a:rPr sz="1000" spc="-50" dirty="0">
                <a:solidFill>
                  <a:srgbClr val="1C4487"/>
                </a:solidFill>
                <a:latin typeface="Verdana"/>
                <a:cs typeface="Verdana"/>
              </a:rPr>
              <a:t>previously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canceled 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are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1C4487"/>
                </a:solidFill>
                <a:latin typeface="Verdana"/>
                <a:cs typeface="Verdana"/>
              </a:rPr>
              <a:t>most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1C4487"/>
                </a:solidFill>
                <a:latin typeface="Verdana"/>
                <a:cs typeface="Verdana"/>
              </a:rPr>
              <a:t>likely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to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be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again.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71120" marR="65405">
              <a:lnSpc>
                <a:spcPct val="112500"/>
              </a:lnSpc>
            </a:pP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protect hotel </a:t>
            </a:r>
            <a:r>
              <a:rPr sz="1000" spc="-55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losing </a:t>
            </a:r>
            <a:r>
              <a:rPr sz="1000" spc="-60" dirty="0">
                <a:solidFill>
                  <a:srgbClr val="1C4487"/>
                </a:solidFill>
                <a:latin typeface="Verdana"/>
                <a:cs typeface="Verdana"/>
              </a:rPr>
              <a:t>revenue 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due</a:t>
            </a:r>
            <a:r>
              <a:rPr sz="1000" spc="-9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to</a:t>
            </a:r>
            <a:r>
              <a:rPr sz="1000" spc="-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this</a:t>
            </a:r>
            <a:r>
              <a:rPr sz="1000" spc="-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1C4487"/>
                </a:solidFill>
                <a:latin typeface="Verdana"/>
                <a:cs typeface="Verdana"/>
              </a:rPr>
              <a:t>kind</a:t>
            </a:r>
            <a:r>
              <a:rPr sz="1000" spc="-9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000" spc="-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cancellation,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b="1" spc="-100" dirty="0">
                <a:solidFill>
                  <a:srgbClr val="1C4487"/>
                </a:solidFill>
                <a:latin typeface="Verdana"/>
                <a:cs typeface="Verdana"/>
              </a:rPr>
              <a:t>hotels  </a:t>
            </a:r>
            <a:r>
              <a:rPr sz="1000" b="1" spc="-110" dirty="0">
                <a:solidFill>
                  <a:srgbClr val="1C4487"/>
                </a:solidFill>
                <a:latin typeface="Verdana"/>
                <a:cs typeface="Verdana"/>
              </a:rPr>
              <a:t>need </a:t>
            </a:r>
            <a:r>
              <a:rPr sz="1000" b="1" spc="-90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000" b="1" spc="-100" dirty="0">
                <a:solidFill>
                  <a:srgbClr val="1C4487"/>
                </a:solidFill>
                <a:latin typeface="Verdana"/>
                <a:cs typeface="Verdana"/>
              </a:rPr>
              <a:t>set </a:t>
            </a:r>
            <a:r>
              <a:rPr sz="1000" b="1" spc="-9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000" b="1" spc="-100" dirty="0">
                <a:solidFill>
                  <a:srgbClr val="1C4487"/>
                </a:solidFill>
                <a:latin typeface="Verdana"/>
                <a:cs typeface="Verdana"/>
              </a:rPr>
              <a:t>payment in  </a:t>
            </a:r>
            <a:r>
              <a:rPr sz="1000" b="1" spc="-90" dirty="0">
                <a:solidFill>
                  <a:srgbClr val="1C4487"/>
                </a:solidFill>
                <a:latin typeface="Verdana"/>
                <a:cs typeface="Verdana"/>
              </a:rPr>
              <a:t>advance </a:t>
            </a:r>
            <a:r>
              <a:rPr sz="1000" b="1" spc="-375" dirty="0">
                <a:solidFill>
                  <a:srgbClr val="1C4487"/>
                </a:solidFill>
                <a:latin typeface="Verdana"/>
                <a:cs typeface="Verdana"/>
              </a:rPr>
              <a:t>/</a:t>
            </a:r>
            <a:r>
              <a:rPr sz="1000" b="1" spc="-7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b="1" spc="-110" dirty="0">
                <a:solidFill>
                  <a:srgbClr val="1C4487"/>
                </a:solidFill>
                <a:latin typeface="Verdana"/>
                <a:cs typeface="Verdana"/>
              </a:rPr>
              <a:t>non </a:t>
            </a:r>
            <a:r>
              <a:rPr sz="1000" b="1" spc="-95" dirty="0">
                <a:solidFill>
                  <a:srgbClr val="1C4487"/>
                </a:solidFill>
                <a:latin typeface="Verdana"/>
                <a:cs typeface="Verdana"/>
              </a:rPr>
              <a:t>refundable </a:t>
            </a:r>
            <a:r>
              <a:rPr sz="1000" b="1" spc="-90" dirty="0">
                <a:solidFill>
                  <a:srgbClr val="1C4487"/>
                </a:solidFill>
                <a:latin typeface="Verdana"/>
                <a:cs typeface="Verdana"/>
              </a:rPr>
              <a:t>deposit, 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for booking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000" spc="-25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been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canceled 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before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490" y="130065"/>
            <a:ext cx="3164455" cy="275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049" y="1469697"/>
            <a:ext cx="2379345" cy="3357879"/>
          </a:xfrm>
          <a:custGeom>
            <a:avLst/>
            <a:gdLst/>
            <a:ahLst/>
            <a:cxnLst/>
            <a:rect l="l" t="t" r="r" b="b"/>
            <a:pathLst>
              <a:path w="2379345" h="3357879">
                <a:moveTo>
                  <a:pt x="0" y="0"/>
                </a:moveTo>
                <a:lnTo>
                  <a:pt x="2379295" y="0"/>
                </a:lnTo>
                <a:lnTo>
                  <a:pt x="2379295" y="3357593"/>
                </a:lnTo>
                <a:lnTo>
                  <a:pt x="0" y="335759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499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4337" y="1483984"/>
            <a:ext cx="2350770" cy="57848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34290" rIns="0" bIns="0" rtlCol="0">
            <a:spAutoFit/>
          </a:bodyPr>
          <a:lstStyle/>
          <a:p>
            <a:pPr marL="71120" marR="408305">
              <a:lnSpc>
                <a:spcPct val="115399"/>
              </a:lnSpc>
              <a:spcBef>
                <a:spcPts val="270"/>
              </a:spcBef>
            </a:pPr>
            <a:r>
              <a:rPr sz="1300" b="1" spc="-155" dirty="0">
                <a:latin typeface="Verdana"/>
                <a:cs typeface="Verdana"/>
              </a:rPr>
              <a:t>Increase </a:t>
            </a:r>
            <a:r>
              <a:rPr sz="1300" b="1" spc="-120" dirty="0">
                <a:latin typeface="Verdana"/>
                <a:cs typeface="Verdana"/>
              </a:rPr>
              <a:t>Direct </a:t>
            </a:r>
            <a:r>
              <a:rPr sz="1300" b="1" spc="-125" dirty="0">
                <a:latin typeface="Verdana"/>
                <a:cs typeface="Verdana"/>
              </a:rPr>
              <a:t>Booking  </a:t>
            </a:r>
            <a:r>
              <a:rPr sz="1300" b="1" spc="-130" dirty="0">
                <a:latin typeface="Verdana"/>
                <a:cs typeface="Verdana"/>
              </a:rPr>
              <a:t>Market</a:t>
            </a:r>
            <a:r>
              <a:rPr sz="1300" b="1" spc="-95" dirty="0">
                <a:latin typeface="Verdana"/>
                <a:cs typeface="Verdana"/>
              </a:rPr>
              <a:t> </a:t>
            </a:r>
            <a:r>
              <a:rPr sz="1300" b="1" spc="-135" dirty="0">
                <a:latin typeface="Verdana"/>
                <a:cs typeface="Verdana"/>
              </a:rPr>
              <a:t>Segment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337" y="2090933"/>
            <a:ext cx="2350770" cy="272224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93345" rIns="0" bIns="0" rtlCol="0">
            <a:spAutoFit/>
          </a:bodyPr>
          <a:lstStyle/>
          <a:p>
            <a:pPr marL="71120" marR="153670">
              <a:lnSpc>
                <a:spcPct val="113599"/>
              </a:lnSpc>
              <a:spcBef>
                <a:spcPts val="735"/>
              </a:spcBef>
            </a:pPr>
            <a:r>
              <a:rPr sz="1100" spc="-65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this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dataset </a:t>
            </a:r>
            <a:r>
              <a:rPr sz="1100" spc="-10" dirty="0">
                <a:solidFill>
                  <a:srgbClr val="1C4487"/>
                </a:solidFill>
                <a:latin typeface="Verdana"/>
                <a:cs typeface="Verdana"/>
              </a:rPr>
              <a:t>we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see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that 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direct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100" spc="-3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least  cancellation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100" spc="-25" dirty="0">
                <a:solidFill>
                  <a:srgbClr val="1C4487"/>
                </a:solidFill>
                <a:latin typeface="Verdana"/>
                <a:cs typeface="Verdana"/>
              </a:rPr>
              <a:t>at </a:t>
            </a:r>
            <a:r>
              <a:rPr sz="1100" b="1" spc="-229" dirty="0">
                <a:solidFill>
                  <a:srgbClr val="1C4487"/>
                </a:solidFill>
                <a:latin typeface="Verdana"/>
                <a:cs typeface="Verdana"/>
              </a:rPr>
              <a:t>15%</a:t>
            </a:r>
            <a:r>
              <a:rPr sz="1100" b="1" spc="-2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1C4487"/>
                </a:solidFill>
                <a:latin typeface="Verdana"/>
                <a:cs typeface="Verdana"/>
              </a:rPr>
              <a:t>(</a:t>
            </a:r>
            <a:r>
              <a:rPr sz="1100" i="1" dirty="0">
                <a:solidFill>
                  <a:srgbClr val="1C4487"/>
                </a:solidFill>
                <a:latin typeface="Arial"/>
                <a:cs typeface="Arial"/>
              </a:rPr>
              <a:t>outside  </a:t>
            </a:r>
            <a:r>
              <a:rPr sz="1100" i="1" spc="30" dirty="0">
                <a:solidFill>
                  <a:srgbClr val="1C4487"/>
                </a:solidFill>
                <a:latin typeface="Arial"/>
                <a:cs typeface="Arial"/>
              </a:rPr>
              <a:t>complimentary)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Arial"/>
              <a:cs typeface="Arial"/>
            </a:endParaRPr>
          </a:p>
          <a:p>
            <a:pPr marL="71120" marR="147320">
              <a:lnSpc>
                <a:spcPct val="113599"/>
              </a:lnSpc>
            </a:pPr>
            <a:r>
              <a:rPr sz="1100" spc="-25" dirty="0">
                <a:solidFill>
                  <a:srgbClr val="1C4487"/>
                </a:solidFill>
                <a:latin typeface="Verdana"/>
                <a:cs typeface="Verdana"/>
              </a:rPr>
              <a:t>with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only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being </a:t>
            </a:r>
            <a:r>
              <a:rPr sz="1100" b="1" spc="-125" dirty="0">
                <a:solidFill>
                  <a:srgbClr val="1C4487"/>
                </a:solidFill>
                <a:latin typeface="Verdana"/>
                <a:cs typeface="Verdana"/>
              </a:rPr>
              <a:t>10 </a:t>
            </a:r>
            <a:r>
              <a:rPr sz="1100" b="1" spc="-434" dirty="0">
                <a:solidFill>
                  <a:srgbClr val="1C4487"/>
                </a:solidFill>
                <a:latin typeface="Verdana"/>
                <a:cs typeface="Verdana"/>
              </a:rPr>
              <a:t>%</a:t>
            </a:r>
            <a:r>
              <a:rPr sz="1100" b="1" spc="-85" dirty="0">
                <a:solidFill>
                  <a:srgbClr val="1C4487"/>
                </a:solidFill>
                <a:latin typeface="Verdana"/>
                <a:cs typeface="Verdana"/>
              </a:rPr>
              <a:t> of </a:t>
            </a:r>
            <a:r>
              <a:rPr sz="1100" b="1" spc="-114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100" b="1" spc="-25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b="1" spc="-85" dirty="0">
                <a:solidFill>
                  <a:srgbClr val="1C4487"/>
                </a:solidFill>
                <a:latin typeface="Verdana"/>
                <a:cs typeface="Verdana"/>
              </a:rPr>
              <a:t>total  </a:t>
            </a:r>
            <a:r>
              <a:rPr sz="1100" b="1" spc="-110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100" spc="-110" dirty="0">
                <a:solidFill>
                  <a:srgbClr val="1C4487"/>
                </a:solidFill>
                <a:latin typeface="Verdana"/>
                <a:cs typeface="Verdana"/>
              </a:rPr>
              <a:t>,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increase </a:t>
            </a:r>
            <a:r>
              <a:rPr sz="1100" spc="-3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direct 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100" spc="-55" dirty="0">
                <a:solidFill>
                  <a:srgbClr val="1C4487"/>
                </a:solidFill>
                <a:latin typeface="Verdana"/>
                <a:cs typeface="Verdana"/>
              </a:rPr>
              <a:t>might </a:t>
            </a:r>
            <a:r>
              <a:rPr sz="1100" spc="-35" dirty="0">
                <a:solidFill>
                  <a:srgbClr val="1C4487"/>
                </a:solidFill>
                <a:latin typeface="Verdana"/>
                <a:cs typeface="Verdana"/>
              </a:rPr>
              <a:t>lead </a:t>
            </a:r>
            <a:r>
              <a:rPr sz="1100" spc="-45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100" spc="-40" dirty="0">
                <a:solidFill>
                  <a:srgbClr val="1C4487"/>
                </a:solidFill>
                <a:latin typeface="Verdana"/>
                <a:cs typeface="Verdana"/>
              </a:rPr>
              <a:t>less  cancellation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71120" marR="600710">
              <a:lnSpc>
                <a:spcPct val="113599"/>
              </a:lnSpc>
            </a:pPr>
            <a:r>
              <a:rPr sz="1100" u="sng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strategy </a:t>
            </a:r>
            <a:r>
              <a:rPr sz="1100" u="sng" spc="-4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to increase</a:t>
            </a:r>
            <a:r>
              <a:rPr sz="1100" u="sng" spc="-24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100" u="sng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direct </a:t>
            </a:r>
            <a:r>
              <a:rPr sz="1100" spc="-5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100" u="sng" spc="-4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booking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23587" y="1469697"/>
            <a:ext cx="2379345" cy="3357879"/>
          </a:xfrm>
          <a:custGeom>
            <a:avLst/>
            <a:gdLst/>
            <a:ahLst/>
            <a:cxnLst/>
            <a:rect l="l" t="t" r="r" b="b"/>
            <a:pathLst>
              <a:path w="2379345" h="3357879">
                <a:moveTo>
                  <a:pt x="0" y="0"/>
                </a:moveTo>
                <a:lnTo>
                  <a:pt x="2379295" y="0"/>
                </a:lnTo>
                <a:lnTo>
                  <a:pt x="2379295" y="3357593"/>
                </a:lnTo>
                <a:lnTo>
                  <a:pt x="0" y="3357593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499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37875" y="1483984"/>
            <a:ext cx="2350770" cy="57848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34290" rIns="0" bIns="0" rtlCol="0">
            <a:spAutoFit/>
          </a:bodyPr>
          <a:lstStyle/>
          <a:p>
            <a:pPr marL="71120" marR="159385">
              <a:lnSpc>
                <a:spcPct val="115399"/>
              </a:lnSpc>
              <a:spcBef>
                <a:spcPts val="270"/>
              </a:spcBef>
            </a:pPr>
            <a:r>
              <a:rPr sz="1300" b="1" spc="-105" dirty="0">
                <a:solidFill>
                  <a:srgbClr val="1C4487"/>
                </a:solidFill>
                <a:latin typeface="Verdana"/>
                <a:cs typeface="Verdana"/>
              </a:rPr>
              <a:t>Attracting </a:t>
            </a:r>
            <a:r>
              <a:rPr sz="1300" b="1" spc="-135" dirty="0">
                <a:solidFill>
                  <a:srgbClr val="1C4487"/>
                </a:solidFill>
                <a:latin typeface="Verdana"/>
                <a:cs typeface="Verdana"/>
              </a:rPr>
              <a:t>Customers </a:t>
            </a:r>
            <a:r>
              <a:rPr sz="1300" b="1" spc="-95" dirty="0">
                <a:solidFill>
                  <a:srgbClr val="1C4487"/>
                </a:solidFill>
                <a:latin typeface="Verdana"/>
                <a:cs typeface="Verdana"/>
              </a:rPr>
              <a:t>Who  </a:t>
            </a:r>
            <a:r>
              <a:rPr sz="1300" b="1" spc="-130" dirty="0">
                <a:solidFill>
                  <a:srgbClr val="1C4487"/>
                </a:solidFill>
                <a:latin typeface="Verdana"/>
                <a:cs typeface="Verdana"/>
              </a:rPr>
              <a:t>Drives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7875" y="2090933"/>
            <a:ext cx="2350770" cy="2722245"/>
          </a:xfrm>
          <a:prstGeom prst="rect">
            <a:avLst/>
          </a:prstGeom>
          <a:solidFill>
            <a:srgbClr val="C1DFFB"/>
          </a:solidFill>
        </p:spPr>
        <p:txBody>
          <a:bodyPr vert="horz" wrap="square" lIns="0" tIns="97155" rIns="0" bIns="0" rtlCol="0">
            <a:spAutoFit/>
          </a:bodyPr>
          <a:lstStyle/>
          <a:p>
            <a:pPr marL="71120" marR="109855">
              <a:lnSpc>
                <a:spcPct val="112500"/>
              </a:lnSpc>
              <a:spcBef>
                <a:spcPts val="765"/>
              </a:spcBef>
            </a:pPr>
            <a:r>
              <a:rPr sz="1000" b="1" spc="-254" dirty="0">
                <a:solidFill>
                  <a:srgbClr val="1C4487"/>
                </a:solidFill>
                <a:latin typeface="Verdana"/>
                <a:cs typeface="Verdana"/>
              </a:rPr>
              <a:t>6% </a:t>
            </a:r>
            <a:r>
              <a:rPr sz="1000" spc="-3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total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000" spc="-50" dirty="0">
                <a:solidFill>
                  <a:srgbClr val="1C4487"/>
                </a:solidFill>
                <a:latin typeface="Verdana"/>
                <a:cs typeface="Verdana"/>
              </a:rPr>
              <a:t>required </a:t>
            </a:r>
            <a:r>
              <a:rPr sz="1000" spc="-5" dirty="0">
                <a:solidFill>
                  <a:srgbClr val="1C4487"/>
                </a:solidFill>
                <a:latin typeface="Verdana"/>
                <a:cs typeface="Verdana"/>
              </a:rPr>
              <a:t>a 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parking </a:t>
            </a:r>
            <a:r>
              <a:rPr sz="1000" spc="-30" dirty="0">
                <a:solidFill>
                  <a:srgbClr val="1C4487"/>
                </a:solidFill>
                <a:latin typeface="Verdana"/>
                <a:cs typeface="Verdana"/>
              </a:rPr>
              <a:t>space </a:t>
            </a:r>
            <a:r>
              <a:rPr sz="1000" b="1" spc="-130" dirty="0">
                <a:solidFill>
                  <a:srgbClr val="1C4487"/>
                </a:solidFill>
                <a:latin typeface="Verdana"/>
                <a:cs typeface="Verdana"/>
              </a:rPr>
              <a:t>(7407 </a:t>
            </a:r>
            <a:r>
              <a:rPr sz="1000" b="1" spc="-110" dirty="0">
                <a:solidFill>
                  <a:srgbClr val="1C4487"/>
                </a:solidFill>
                <a:latin typeface="Verdana"/>
                <a:cs typeface="Verdana"/>
              </a:rPr>
              <a:t>bookings)</a:t>
            </a:r>
            <a:r>
              <a:rPr sz="1000" spc="-110" dirty="0">
                <a:solidFill>
                  <a:srgbClr val="1C4487"/>
                </a:solidFill>
                <a:latin typeface="Verdana"/>
                <a:cs typeface="Verdana"/>
              </a:rPr>
              <a:t>, </a:t>
            </a:r>
            <a:r>
              <a:rPr sz="1000" spc="-25" dirty="0">
                <a:solidFill>
                  <a:srgbClr val="1C4487"/>
                </a:solidFill>
                <a:latin typeface="Verdana"/>
                <a:cs typeface="Verdana"/>
              </a:rPr>
              <a:t>and 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out </a:t>
            </a:r>
            <a:r>
              <a:rPr sz="1000" spc="-3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000" b="1" spc="-114" dirty="0">
                <a:solidFill>
                  <a:srgbClr val="1C4487"/>
                </a:solidFill>
                <a:latin typeface="Verdana"/>
                <a:cs typeface="Verdana"/>
              </a:rPr>
              <a:t>7407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bookings </a:t>
            </a:r>
            <a:r>
              <a:rPr sz="1000" spc="-50" dirty="0">
                <a:solidFill>
                  <a:srgbClr val="1C4487"/>
                </a:solidFill>
                <a:latin typeface="Verdana"/>
                <a:cs typeface="Verdana"/>
              </a:rPr>
              <a:t>none </a:t>
            </a:r>
            <a:r>
              <a:rPr sz="1000" spc="-3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000" spc="-60" dirty="0">
                <a:solidFill>
                  <a:srgbClr val="1C4487"/>
                </a:solidFill>
                <a:latin typeface="Verdana"/>
                <a:cs typeface="Verdana"/>
              </a:rPr>
              <a:t>them 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were</a:t>
            </a:r>
            <a:r>
              <a:rPr sz="1000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r>
              <a:rPr sz="1000" b="1" spc="-45" dirty="0">
                <a:solidFill>
                  <a:srgbClr val="1C4487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71120" marR="354965" indent="33020">
              <a:lnSpc>
                <a:spcPct val="112500"/>
              </a:lnSpc>
            </a:pP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That’s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around </a:t>
            </a:r>
            <a:r>
              <a:rPr sz="1000" b="1" spc="-204" dirty="0">
                <a:solidFill>
                  <a:srgbClr val="1C4487"/>
                </a:solidFill>
                <a:latin typeface="Verdana"/>
                <a:cs typeface="Verdana"/>
              </a:rPr>
              <a:t>10% </a:t>
            </a:r>
            <a:r>
              <a:rPr sz="1000" spc="-3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total  </a:t>
            </a:r>
            <a:r>
              <a:rPr sz="1000" spc="-50" dirty="0">
                <a:solidFill>
                  <a:srgbClr val="1C4487"/>
                </a:solidFill>
                <a:latin typeface="Verdana"/>
                <a:cs typeface="Verdana"/>
              </a:rPr>
              <a:t>conﬁrmed </a:t>
            </a:r>
            <a:r>
              <a:rPr sz="1000" spc="-55" dirty="0">
                <a:solidFill>
                  <a:srgbClr val="1C4487"/>
                </a:solidFill>
                <a:latin typeface="Verdana"/>
                <a:cs typeface="Verdana"/>
              </a:rPr>
              <a:t>booking.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Hotel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could  </a:t>
            </a:r>
            <a:r>
              <a:rPr sz="1000" spc="-55" dirty="0">
                <a:solidFill>
                  <a:srgbClr val="1C4487"/>
                </a:solidFill>
                <a:latin typeface="Verdana"/>
                <a:cs typeface="Verdana"/>
              </a:rPr>
              <a:t>promote </a:t>
            </a:r>
            <a:r>
              <a:rPr sz="1000" spc="-40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attract </a:t>
            </a:r>
            <a:r>
              <a:rPr sz="1000" spc="-55" dirty="0">
                <a:solidFill>
                  <a:srgbClr val="1C4487"/>
                </a:solidFill>
                <a:latin typeface="Verdana"/>
                <a:cs typeface="Verdana"/>
              </a:rPr>
              <a:t>customer</a:t>
            </a:r>
            <a:r>
              <a:rPr sz="1000" spc="-27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1C4487"/>
                </a:solidFill>
                <a:latin typeface="Verdana"/>
                <a:cs typeface="Verdana"/>
              </a:rPr>
              <a:t>that  </a:t>
            </a:r>
            <a:r>
              <a:rPr sz="1000" spc="-50" dirty="0">
                <a:solidFill>
                  <a:srgbClr val="1C4487"/>
                </a:solidFill>
                <a:latin typeface="Verdana"/>
                <a:cs typeface="Verdana"/>
              </a:rPr>
              <a:t>drives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0049" y="2076645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>
                <a:moveTo>
                  <a:pt x="0" y="0"/>
                </a:moveTo>
                <a:lnTo>
                  <a:pt x="2393095" y="0"/>
                </a:lnTo>
              </a:path>
            </a:pathLst>
          </a:custGeom>
          <a:ln w="28574">
            <a:solidFill>
              <a:srgbClr val="FF90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14918" y="2076645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>
                <a:moveTo>
                  <a:pt x="0" y="0"/>
                </a:moveTo>
                <a:lnTo>
                  <a:pt x="2393095" y="0"/>
                </a:lnTo>
              </a:path>
            </a:pathLst>
          </a:custGeom>
          <a:ln w="28574">
            <a:solidFill>
              <a:srgbClr val="FF90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23587" y="2076645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>
                <a:moveTo>
                  <a:pt x="0" y="0"/>
                </a:moveTo>
                <a:lnTo>
                  <a:pt x="2393095" y="0"/>
                </a:lnTo>
              </a:path>
            </a:pathLst>
          </a:custGeom>
          <a:ln w="28574">
            <a:solidFill>
              <a:srgbClr val="FF90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8833" y="3656707"/>
            <a:ext cx="2897078" cy="397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29473" y="1436597"/>
            <a:ext cx="1445895" cy="1445895"/>
            <a:chOff x="529473" y="1436597"/>
            <a:chExt cx="1445895" cy="1445895"/>
          </a:xfrm>
        </p:grpSpPr>
        <p:sp>
          <p:nvSpPr>
            <p:cNvPr id="4" name="object 4"/>
            <p:cNvSpPr/>
            <p:nvPr/>
          </p:nvSpPr>
          <p:spPr>
            <a:xfrm>
              <a:off x="529473" y="1436597"/>
              <a:ext cx="1445895" cy="1445895"/>
            </a:xfrm>
            <a:custGeom>
              <a:avLst/>
              <a:gdLst/>
              <a:ahLst/>
              <a:cxnLst/>
              <a:rect l="l" t="t" r="r" b="b"/>
              <a:pathLst>
                <a:path w="1445895" h="1445895">
                  <a:moveTo>
                    <a:pt x="722698" y="1445397"/>
                  </a:moveTo>
                  <a:lnTo>
                    <a:pt x="675181" y="1443859"/>
                  </a:lnTo>
                  <a:lnTo>
                    <a:pt x="628484" y="1439311"/>
                  </a:lnTo>
                  <a:lnTo>
                    <a:pt x="582703" y="1431847"/>
                  </a:lnTo>
                  <a:lnTo>
                    <a:pt x="537933" y="1421562"/>
                  </a:lnTo>
                  <a:lnTo>
                    <a:pt x="494270" y="1408552"/>
                  </a:lnTo>
                  <a:lnTo>
                    <a:pt x="451808" y="1392912"/>
                  </a:lnTo>
                  <a:lnTo>
                    <a:pt x="410643" y="1374737"/>
                  </a:lnTo>
                  <a:lnTo>
                    <a:pt x="370871" y="1354122"/>
                  </a:lnTo>
                  <a:lnTo>
                    <a:pt x="332585" y="1331163"/>
                  </a:lnTo>
                  <a:lnTo>
                    <a:pt x="295882" y="1305955"/>
                  </a:lnTo>
                  <a:lnTo>
                    <a:pt x="260857" y="1278592"/>
                  </a:lnTo>
                  <a:lnTo>
                    <a:pt x="227605" y="1249172"/>
                  </a:lnTo>
                  <a:lnTo>
                    <a:pt x="196221" y="1217787"/>
                  </a:lnTo>
                  <a:lnTo>
                    <a:pt x="166801" y="1184535"/>
                  </a:lnTo>
                  <a:lnTo>
                    <a:pt x="139439" y="1149510"/>
                  </a:lnTo>
                  <a:lnTo>
                    <a:pt x="114231" y="1112807"/>
                  </a:lnTo>
                  <a:lnTo>
                    <a:pt x="91272" y="1074521"/>
                  </a:lnTo>
                  <a:lnTo>
                    <a:pt x="70658" y="1034748"/>
                  </a:lnTo>
                  <a:lnTo>
                    <a:pt x="52483" y="993584"/>
                  </a:lnTo>
                  <a:lnTo>
                    <a:pt x="36843" y="951122"/>
                  </a:lnTo>
                  <a:lnTo>
                    <a:pt x="23833" y="907460"/>
                  </a:lnTo>
                  <a:lnTo>
                    <a:pt x="13549" y="862690"/>
                  </a:lnTo>
                  <a:lnTo>
                    <a:pt x="6085" y="816910"/>
                  </a:lnTo>
                  <a:lnTo>
                    <a:pt x="1537" y="770214"/>
                  </a:lnTo>
                  <a:lnTo>
                    <a:pt x="0" y="722698"/>
                  </a:lnTo>
                  <a:lnTo>
                    <a:pt x="1537" y="675181"/>
                  </a:lnTo>
                  <a:lnTo>
                    <a:pt x="6085" y="628484"/>
                  </a:lnTo>
                  <a:lnTo>
                    <a:pt x="13549" y="582703"/>
                  </a:lnTo>
                  <a:lnTo>
                    <a:pt x="23833" y="537933"/>
                  </a:lnTo>
                  <a:lnTo>
                    <a:pt x="36843" y="494270"/>
                  </a:lnTo>
                  <a:lnTo>
                    <a:pt x="52483" y="451808"/>
                  </a:lnTo>
                  <a:lnTo>
                    <a:pt x="70658" y="410643"/>
                  </a:lnTo>
                  <a:lnTo>
                    <a:pt x="91272" y="370871"/>
                  </a:lnTo>
                  <a:lnTo>
                    <a:pt x="114276" y="332519"/>
                  </a:lnTo>
                  <a:lnTo>
                    <a:pt x="139439" y="295882"/>
                  </a:lnTo>
                  <a:lnTo>
                    <a:pt x="166801" y="260857"/>
                  </a:lnTo>
                  <a:lnTo>
                    <a:pt x="196221" y="227605"/>
                  </a:lnTo>
                  <a:lnTo>
                    <a:pt x="227605" y="196221"/>
                  </a:lnTo>
                  <a:lnTo>
                    <a:pt x="260857" y="166801"/>
                  </a:lnTo>
                  <a:lnTo>
                    <a:pt x="295882" y="139439"/>
                  </a:lnTo>
                  <a:lnTo>
                    <a:pt x="332585" y="114231"/>
                  </a:lnTo>
                  <a:lnTo>
                    <a:pt x="370871" y="91272"/>
                  </a:lnTo>
                  <a:lnTo>
                    <a:pt x="410643" y="70658"/>
                  </a:lnTo>
                  <a:lnTo>
                    <a:pt x="451808" y="52483"/>
                  </a:lnTo>
                  <a:lnTo>
                    <a:pt x="494270" y="36843"/>
                  </a:lnTo>
                  <a:lnTo>
                    <a:pt x="537933" y="23833"/>
                  </a:lnTo>
                  <a:lnTo>
                    <a:pt x="582703" y="13549"/>
                  </a:lnTo>
                  <a:lnTo>
                    <a:pt x="628484" y="6085"/>
                  </a:lnTo>
                  <a:lnTo>
                    <a:pt x="675181" y="1537"/>
                  </a:lnTo>
                  <a:lnTo>
                    <a:pt x="722698" y="0"/>
                  </a:lnTo>
                  <a:lnTo>
                    <a:pt x="774747" y="1875"/>
                  </a:lnTo>
                  <a:lnTo>
                    <a:pt x="826225" y="7450"/>
                  </a:lnTo>
                  <a:lnTo>
                    <a:pt x="876948" y="16650"/>
                  </a:lnTo>
                  <a:lnTo>
                    <a:pt x="926736" y="29399"/>
                  </a:lnTo>
                  <a:lnTo>
                    <a:pt x="975404" y="45622"/>
                  </a:lnTo>
                  <a:lnTo>
                    <a:pt x="1022773" y="65243"/>
                  </a:lnTo>
                  <a:lnTo>
                    <a:pt x="1068658" y="88186"/>
                  </a:lnTo>
                  <a:lnTo>
                    <a:pt x="1112877" y="114376"/>
                  </a:lnTo>
                  <a:lnTo>
                    <a:pt x="1155250" y="143738"/>
                  </a:lnTo>
                  <a:lnTo>
                    <a:pt x="1195592" y="176196"/>
                  </a:lnTo>
                  <a:lnTo>
                    <a:pt x="1233722" y="211674"/>
                  </a:lnTo>
                  <a:lnTo>
                    <a:pt x="1269200" y="249804"/>
                  </a:lnTo>
                  <a:lnTo>
                    <a:pt x="1301658" y="290147"/>
                  </a:lnTo>
                  <a:lnTo>
                    <a:pt x="1331059" y="332585"/>
                  </a:lnTo>
                  <a:lnTo>
                    <a:pt x="1357210" y="376738"/>
                  </a:lnTo>
                  <a:lnTo>
                    <a:pt x="1380154" y="422624"/>
                  </a:lnTo>
                  <a:lnTo>
                    <a:pt x="1399774" y="469992"/>
                  </a:lnTo>
                  <a:lnTo>
                    <a:pt x="1415997" y="518661"/>
                  </a:lnTo>
                  <a:lnTo>
                    <a:pt x="1428746" y="568448"/>
                  </a:lnTo>
                  <a:lnTo>
                    <a:pt x="1437946" y="619171"/>
                  </a:lnTo>
                  <a:lnTo>
                    <a:pt x="1443521" y="670649"/>
                  </a:lnTo>
                  <a:lnTo>
                    <a:pt x="1445397" y="722698"/>
                  </a:lnTo>
                  <a:lnTo>
                    <a:pt x="1443859" y="770214"/>
                  </a:lnTo>
                  <a:lnTo>
                    <a:pt x="1439311" y="816910"/>
                  </a:lnTo>
                  <a:lnTo>
                    <a:pt x="1431847" y="862690"/>
                  </a:lnTo>
                  <a:lnTo>
                    <a:pt x="1421563" y="907460"/>
                  </a:lnTo>
                  <a:lnTo>
                    <a:pt x="1408553" y="951122"/>
                  </a:lnTo>
                  <a:lnTo>
                    <a:pt x="1392913" y="993584"/>
                  </a:lnTo>
                  <a:lnTo>
                    <a:pt x="1374738" y="1034748"/>
                  </a:lnTo>
                  <a:lnTo>
                    <a:pt x="1354124" y="1074521"/>
                  </a:lnTo>
                  <a:lnTo>
                    <a:pt x="1331165" y="1112807"/>
                  </a:lnTo>
                  <a:lnTo>
                    <a:pt x="1305957" y="1149510"/>
                  </a:lnTo>
                  <a:lnTo>
                    <a:pt x="1278596" y="1184535"/>
                  </a:lnTo>
                  <a:lnTo>
                    <a:pt x="1249175" y="1217787"/>
                  </a:lnTo>
                  <a:lnTo>
                    <a:pt x="1217791" y="1249172"/>
                  </a:lnTo>
                  <a:lnTo>
                    <a:pt x="1184539" y="1278592"/>
                  </a:lnTo>
                  <a:lnTo>
                    <a:pt x="1149514" y="1305955"/>
                  </a:lnTo>
                  <a:lnTo>
                    <a:pt x="1112811" y="1331163"/>
                  </a:lnTo>
                  <a:lnTo>
                    <a:pt x="1074526" y="1354122"/>
                  </a:lnTo>
                  <a:lnTo>
                    <a:pt x="1034753" y="1374737"/>
                  </a:lnTo>
                  <a:lnTo>
                    <a:pt x="993588" y="1392912"/>
                  </a:lnTo>
                  <a:lnTo>
                    <a:pt x="951126" y="1408552"/>
                  </a:lnTo>
                  <a:lnTo>
                    <a:pt x="907463" y="1421562"/>
                  </a:lnTo>
                  <a:lnTo>
                    <a:pt x="862693" y="1431847"/>
                  </a:lnTo>
                  <a:lnTo>
                    <a:pt x="816912" y="1439311"/>
                  </a:lnTo>
                  <a:lnTo>
                    <a:pt x="770216" y="1443859"/>
                  </a:lnTo>
                  <a:lnTo>
                    <a:pt x="722698" y="1445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6865" y="1888007"/>
              <a:ext cx="683895" cy="554990"/>
            </a:xfrm>
            <a:custGeom>
              <a:avLst/>
              <a:gdLst/>
              <a:ahLst/>
              <a:cxnLst/>
              <a:rect l="l" t="t" r="r" b="b"/>
              <a:pathLst>
                <a:path w="683894" h="554989">
                  <a:moveTo>
                    <a:pt x="160734" y="553937"/>
                  </a:moveTo>
                  <a:lnTo>
                    <a:pt x="120662" y="550253"/>
                  </a:lnTo>
                  <a:lnTo>
                    <a:pt x="82896" y="539202"/>
                  </a:lnTo>
                  <a:lnTo>
                    <a:pt x="49745" y="519669"/>
                  </a:lnTo>
                  <a:lnTo>
                    <a:pt x="23217" y="490834"/>
                  </a:lnTo>
                  <a:lnTo>
                    <a:pt x="5804" y="452473"/>
                  </a:lnTo>
                  <a:lnTo>
                    <a:pt x="0" y="404662"/>
                  </a:lnTo>
                  <a:lnTo>
                    <a:pt x="0" y="159245"/>
                  </a:lnTo>
                  <a:lnTo>
                    <a:pt x="10752" y="90338"/>
                  </a:lnTo>
                  <a:lnTo>
                    <a:pt x="43011" y="40481"/>
                  </a:lnTo>
                  <a:lnTo>
                    <a:pt x="94133" y="10120"/>
                  </a:lnTo>
                  <a:lnTo>
                    <a:pt x="161477" y="0"/>
                  </a:lnTo>
                  <a:lnTo>
                    <a:pt x="197085" y="2669"/>
                  </a:lnTo>
                  <a:lnTo>
                    <a:pt x="228450" y="10678"/>
                  </a:lnTo>
                  <a:lnTo>
                    <a:pt x="255574" y="24026"/>
                  </a:lnTo>
                  <a:lnTo>
                    <a:pt x="278457" y="42713"/>
                  </a:lnTo>
                  <a:lnTo>
                    <a:pt x="288531" y="55661"/>
                  </a:lnTo>
                  <a:lnTo>
                    <a:pt x="159990" y="55661"/>
                  </a:lnTo>
                  <a:lnTo>
                    <a:pt x="135963" y="57354"/>
                  </a:lnTo>
                  <a:lnTo>
                    <a:pt x="96896" y="70897"/>
                  </a:lnTo>
                  <a:lnTo>
                    <a:pt x="61540" y="116309"/>
                  </a:lnTo>
                  <a:lnTo>
                    <a:pt x="54768" y="163115"/>
                  </a:lnTo>
                  <a:lnTo>
                    <a:pt x="54768" y="400049"/>
                  </a:lnTo>
                  <a:lnTo>
                    <a:pt x="61986" y="443060"/>
                  </a:lnTo>
                  <a:lnTo>
                    <a:pt x="83640" y="474463"/>
                  </a:lnTo>
                  <a:lnTo>
                    <a:pt x="117239" y="493550"/>
                  </a:lnTo>
                  <a:lnTo>
                    <a:pt x="159990" y="499912"/>
                  </a:lnTo>
                  <a:lnTo>
                    <a:pt x="290853" y="499912"/>
                  </a:lnTo>
                  <a:lnTo>
                    <a:pt x="273099" y="517771"/>
                  </a:lnTo>
                  <a:lnTo>
                    <a:pt x="248495" y="533594"/>
                  </a:lnTo>
                  <a:lnTo>
                    <a:pt x="221567" y="544895"/>
                  </a:lnTo>
                  <a:lnTo>
                    <a:pt x="192313" y="551676"/>
                  </a:lnTo>
                  <a:lnTo>
                    <a:pt x="160734" y="553937"/>
                  </a:lnTo>
                  <a:close/>
                </a:path>
                <a:path w="683894" h="554989">
                  <a:moveTo>
                    <a:pt x="290853" y="499912"/>
                  </a:moveTo>
                  <a:lnTo>
                    <a:pt x="159990" y="499912"/>
                  </a:lnTo>
                  <a:lnTo>
                    <a:pt x="182435" y="498321"/>
                  </a:lnTo>
                  <a:lnTo>
                    <a:pt x="202591" y="493550"/>
                  </a:lnTo>
                  <a:lnTo>
                    <a:pt x="236040" y="474463"/>
                  </a:lnTo>
                  <a:lnTo>
                    <a:pt x="257806" y="442688"/>
                  </a:lnTo>
                  <a:lnTo>
                    <a:pt x="264947" y="400049"/>
                  </a:lnTo>
                  <a:lnTo>
                    <a:pt x="265062" y="163115"/>
                  </a:lnTo>
                  <a:lnTo>
                    <a:pt x="263369" y="138354"/>
                  </a:lnTo>
                  <a:lnTo>
                    <a:pt x="249826" y="98319"/>
                  </a:lnTo>
                  <a:lnTo>
                    <a:pt x="223000" y="71065"/>
                  </a:lnTo>
                  <a:lnTo>
                    <a:pt x="184007" y="57373"/>
                  </a:lnTo>
                  <a:lnTo>
                    <a:pt x="159990" y="55661"/>
                  </a:lnTo>
                  <a:lnTo>
                    <a:pt x="288531" y="55661"/>
                  </a:lnTo>
                  <a:lnTo>
                    <a:pt x="309598" y="93389"/>
                  </a:lnTo>
                  <a:lnTo>
                    <a:pt x="319924" y="159245"/>
                  </a:lnTo>
                  <a:lnTo>
                    <a:pt x="319979" y="404662"/>
                  </a:lnTo>
                  <a:lnTo>
                    <a:pt x="317049" y="440586"/>
                  </a:lnTo>
                  <a:lnTo>
                    <a:pt x="308259" y="471412"/>
                  </a:lnTo>
                  <a:lnTo>
                    <a:pt x="293609" y="497140"/>
                  </a:lnTo>
                  <a:lnTo>
                    <a:pt x="290853" y="499912"/>
                  </a:lnTo>
                  <a:close/>
                </a:path>
                <a:path w="683894" h="554989">
                  <a:moveTo>
                    <a:pt x="641998" y="500657"/>
                  </a:moveTo>
                  <a:lnTo>
                    <a:pt x="520432" y="500657"/>
                  </a:lnTo>
                  <a:lnTo>
                    <a:pt x="535259" y="499726"/>
                  </a:lnTo>
                  <a:lnTo>
                    <a:pt x="549379" y="496936"/>
                  </a:lnTo>
                  <a:lnTo>
                    <a:pt x="587228" y="477718"/>
                  </a:lnTo>
                  <a:lnTo>
                    <a:pt x="614045" y="446185"/>
                  </a:lnTo>
                  <a:lnTo>
                    <a:pt x="627020" y="406644"/>
                  </a:lnTo>
                  <a:lnTo>
                    <a:pt x="627885" y="392459"/>
                  </a:lnTo>
                  <a:lnTo>
                    <a:pt x="625858" y="370590"/>
                  </a:lnTo>
                  <a:lnTo>
                    <a:pt x="609636" y="332714"/>
                  </a:lnTo>
                  <a:lnTo>
                    <a:pt x="578205" y="303348"/>
                  </a:lnTo>
                  <a:lnTo>
                    <a:pt x="537650" y="287126"/>
                  </a:lnTo>
                  <a:lnTo>
                    <a:pt x="514330" y="284261"/>
                  </a:lnTo>
                  <a:lnTo>
                    <a:pt x="430391" y="284261"/>
                  </a:lnTo>
                  <a:lnTo>
                    <a:pt x="576838" y="67121"/>
                  </a:lnTo>
                  <a:lnTo>
                    <a:pt x="420568" y="67121"/>
                  </a:lnTo>
                  <a:lnTo>
                    <a:pt x="420568" y="12203"/>
                  </a:lnTo>
                  <a:lnTo>
                    <a:pt x="639941" y="12203"/>
                  </a:lnTo>
                  <a:lnTo>
                    <a:pt x="639941" y="63251"/>
                  </a:lnTo>
                  <a:lnTo>
                    <a:pt x="528023" y="230831"/>
                  </a:lnTo>
                  <a:lnTo>
                    <a:pt x="530254" y="230831"/>
                  </a:lnTo>
                  <a:lnTo>
                    <a:pt x="569917" y="237491"/>
                  </a:lnTo>
                  <a:lnTo>
                    <a:pt x="606454" y="254198"/>
                  </a:lnTo>
                  <a:lnTo>
                    <a:pt x="638006" y="279535"/>
                  </a:lnTo>
                  <a:lnTo>
                    <a:pt x="662413" y="312092"/>
                  </a:lnTo>
                  <a:lnTo>
                    <a:pt x="678152" y="350266"/>
                  </a:lnTo>
                  <a:lnTo>
                    <a:pt x="683399" y="392459"/>
                  </a:lnTo>
                  <a:lnTo>
                    <a:pt x="682041" y="414131"/>
                  </a:lnTo>
                  <a:lnTo>
                    <a:pt x="677967" y="434949"/>
                  </a:lnTo>
                  <a:lnTo>
                    <a:pt x="671176" y="454910"/>
                  </a:lnTo>
                  <a:lnTo>
                    <a:pt x="661669" y="474016"/>
                  </a:lnTo>
                  <a:lnTo>
                    <a:pt x="649829" y="491718"/>
                  </a:lnTo>
                  <a:lnTo>
                    <a:pt x="641998" y="500657"/>
                  </a:lnTo>
                  <a:close/>
                </a:path>
                <a:path w="683894" h="554989">
                  <a:moveTo>
                    <a:pt x="521176" y="554680"/>
                  </a:moveTo>
                  <a:lnTo>
                    <a:pt x="481290" y="549844"/>
                  </a:lnTo>
                  <a:lnTo>
                    <a:pt x="444084" y="535333"/>
                  </a:lnTo>
                  <a:lnTo>
                    <a:pt x="411788" y="512339"/>
                  </a:lnTo>
                  <a:lnTo>
                    <a:pt x="386338" y="482351"/>
                  </a:lnTo>
                  <a:lnTo>
                    <a:pt x="426670" y="448865"/>
                  </a:lnTo>
                  <a:lnTo>
                    <a:pt x="434558" y="460036"/>
                  </a:lnTo>
                  <a:lnTo>
                    <a:pt x="443786" y="470035"/>
                  </a:lnTo>
                  <a:lnTo>
                    <a:pt x="479076" y="492704"/>
                  </a:lnTo>
                  <a:lnTo>
                    <a:pt x="520432" y="500657"/>
                  </a:lnTo>
                  <a:lnTo>
                    <a:pt x="641998" y="500657"/>
                  </a:lnTo>
                  <a:lnTo>
                    <a:pt x="636034" y="507465"/>
                  </a:lnTo>
                  <a:lnTo>
                    <a:pt x="602585" y="533101"/>
                  </a:lnTo>
                  <a:lnTo>
                    <a:pt x="563629" y="549286"/>
                  </a:lnTo>
                  <a:lnTo>
                    <a:pt x="542840" y="553332"/>
                  </a:lnTo>
                  <a:lnTo>
                    <a:pt x="521176" y="554680"/>
                  </a:lnTo>
                  <a:close/>
                </a:path>
              </a:pathLst>
            </a:custGeom>
            <a:solidFill>
              <a:srgbClr val="F49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906867" y="152399"/>
            <a:ext cx="4838690" cy="4838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48" y="1275477"/>
            <a:ext cx="1783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65" dirty="0">
                <a:latin typeface="Verdana"/>
                <a:cs typeface="Verdana"/>
              </a:rPr>
              <a:t>Algorithm</a:t>
            </a:r>
            <a:r>
              <a:rPr b="1" spc="-190" dirty="0">
                <a:latin typeface="Verdana"/>
                <a:cs typeface="Verdana"/>
              </a:rPr>
              <a:t> </a:t>
            </a:r>
            <a:r>
              <a:rPr b="1" spc="-185" dirty="0">
                <a:latin typeface="Verdana"/>
                <a:cs typeface="Verdana"/>
              </a:rPr>
              <a:t>Used: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5910" y="1827926"/>
            <a:ext cx="3176270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609" indent="-4235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5609" algn="l"/>
                <a:tab pos="436245" algn="l"/>
              </a:tabLst>
            </a:pPr>
            <a:r>
              <a:rPr sz="1800" b="1" spc="-155" dirty="0">
                <a:solidFill>
                  <a:srgbClr val="1C4487"/>
                </a:solidFill>
                <a:latin typeface="Verdana"/>
                <a:cs typeface="Verdana"/>
              </a:rPr>
              <a:t>Logistic</a:t>
            </a:r>
            <a:r>
              <a:rPr sz="1800" b="1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b="1" spc="-180" dirty="0">
                <a:solidFill>
                  <a:srgbClr val="1C4487"/>
                </a:solidFill>
                <a:latin typeface="Verdana"/>
                <a:cs typeface="Verdana"/>
              </a:rPr>
              <a:t>Regression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1C4487"/>
              </a:buClr>
              <a:buFont typeface="Verdana"/>
              <a:buAutoNum type="arabicPeriod"/>
            </a:pPr>
            <a:endParaRPr sz="1800">
              <a:latin typeface="Verdana"/>
              <a:cs typeface="Verdana"/>
            </a:endParaRPr>
          </a:p>
          <a:p>
            <a:pPr marL="435609" indent="-423545">
              <a:lnSpc>
                <a:spcPct val="100000"/>
              </a:lnSpc>
              <a:buAutoNum type="arabicPeriod"/>
              <a:tabLst>
                <a:tab pos="435609" algn="l"/>
                <a:tab pos="436245" algn="l"/>
              </a:tabLst>
            </a:pPr>
            <a:r>
              <a:rPr sz="1800" b="1" spc="-175" dirty="0">
                <a:solidFill>
                  <a:srgbClr val="1C4487"/>
                </a:solidFill>
                <a:latin typeface="Verdana"/>
                <a:cs typeface="Verdana"/>
              </a:rPr>
              <a:t>KNeighbors </a:t>
            </a:r>
            <a:r>
              <a:rPr sz="1800" b="1" spc="-155" dirty="0">
                <a:solidFill>
                  <a:srgbClr val="1C4487"/>
                </a:solidFill>
                <a:latin typeface="Verdana"/>
                <a:cs typeface="Verdana"/>
              </a:rPr>
              <a:t>Classiﬁer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1C4487"/>
              </a:buClr>
              <a:buFont typeface="Verdana"/>
              <a:buAutoNum type="arabicPeriod"/>
            </a:pPr>
            <a:endParaRPr sz="1800">
              <a:latin typeface="Verdana"/>
              <a:cs typeface="Verdana"/>
            </a:endParaRPr>
          </a:p>
          <a:p>
            <a:pPr marL="435609" indent="-42354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35609" algn="l"/>
                <a:tab pos="436245" algn="l"/>
              </a:tabLst>
            </a:pPr>
            <a:r>
              <a:rPr sz="1800" b="1" spc="-165" dirty="0">
                <a:solidFill>
                  <a:srgbClr val="1C4487"/>
                </a:solidFill>
                <a:latin typeface="Verdana"/>
                <a:cs typeface="Verdana"/>
              </a:rPr>
              <a:t>Decision </a:t>
            </a:r>
            <a:r>
              <a:rPr sz="1800" b="1" spc="-225" dirty="0">
                <a:solidFill>
                  <a:srgbClr val="1C4487"/>
                </a:solidFill>
                <a:latin typeface="Verdana"/>
                <a:cs typeface="Verdana"/>
              </a:rPr>
              <a:t>Tree</a:t>
            </a:r>
            <a:r>
              <a:rPr sz="1800" b="1" spc="-1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b="1" spc="-155" dirty="0">
                <a:solidFill>
                  <a:srgbClr val="1C4487"/>
                </a:solidFill>
                <a:latin typeface="Verdana"/>
                <a:cs typeface="Verdana"/>
              </a:rPr>
              <a:t>Classiﬁer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1C4487"/>
              </a:buClr>
              <a:buFont typeface="Verdana"/>
              <a:buAutoNum type="arabicPeriod"/>
            </a:pPr>
            <a:endParaRPr sz="1800">
              <a:latin typeface="Verdana"/>
              <a:cs typeface="Verdana"/>
            </a:endParaRPr>
          </a:p>
          <a:p>
            <a:pPr marL="435609" indent="-423545">
              <a:lnSpc>
                <a:spcPct val="100000"/>
              </a:lnSpc>
              <a:buAutoNum type="arabicPeriod"/>
              <a:tabLst>
                <a:tab pos="435609" algn="l"/>
                <a:tab pos="436245" algn="l"/>
              </a:tabLst>
            </a:pPr>
            <a:r>
              <a:rPr sz="1800" b="1" spc="-175" dirty="0">
                <a:solidFill>
                  <a:srgbClr val="1C4487"/>
                </a:solidFill>
                <a:latin typeface="Verdana"/>
                <a:cs typeface="Verdana"/>
              </a:rPr>
              <a:t>Random </a:t>
            </a:r>
            <a:r>
              <a:rPr sz="1800" b="1" spc="-180" dirty="0">
                <a:solidFill>
                  <a:srgbClr val="1C4487"/>
                </a:solidFill>
                <a:latin typeface="Verdana"/>
                <a:cs typeface="Verdana"/>
              </a:rPr>
              <a:t>Forest</a:t>
            </a:r>
            <a:r>
              <a:rPr sz="1800" b="1" spc="-11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b="1" spc="-155" dirty="0">
                <a:solidFill>
                  <a:srgbClr val="1C4487"/>
                </a:solidFill>
                <a:latin typeface="Verdana"/>
                <a:cs typeface="Verdana"/>
              </a:rPr>
              <a:t>Classiﬁer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1C4487"/>
              </a:buClr>
              <a:buFont typeface="Verdana"/>
              <a:buAutoNum type="arabicPeriod"/>
            </a:pPr>
            <a:endParaRPr sz="1800">
              <a:latin typeface="Verdana"/>
              <a:cs typeface="Verdana"/>
            </a:endParaRPr>
          </a:p>
          <a:p>
            <a:pPr marL="435609" indent="-42354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35609" algn="l"/>
                <a:tab pos="436245" algn="l"/>
              </a:tabLst>
            </a:pPr>
            <a:r>
              <a:rPr sz="1800" b="1" spc="-160" dirty="0">
                <a:solidFill>
                  <a:srgbClr val="1C4487"/>
                </a:solidFill>
                <a:latin typeface="Verdana"/>
                <a:cs typeface="Verdana"/>
              </a:rPr>
              <a:t>XGB</a:t>
            </a:r>
            <a:r>
              <a:rPr sz="1800" b="1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b="1" spc="-155" dirty="0">
                <a:solidFill>
                  <a:srgbClr val="1C4487"/>
                </a:solidFill>
                <a:latin typeface="Verdana"/>
                <a:cs typeface="Verdana"/>
              </a:rPr>
              <a:t>Classiﬁer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4314" y="541739"/>
            <a:ext cx="7858125" cy="4147185"/>
            <a:chOff x="734314" y="541739"/>
            <a:chExt cx="7858125" cy="4147185"/>
          </a:xfrm>
        </p:grpSpPr>
        <p:sp>
          <p:nvSpPr>
            <p:cNvPr id="5" name="object 5"/>
            <p:cNvSpPr/>
            <p:nvPr/>
          </p:nvSpPr>
          <p:spPr>
            <a:xfrm>
              <a:off x="734314" y="541739"/>
              <a:ext cx="4066338" cy="3506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42965" y="839323"/>
              <a:ext cx="3849217" cy="38492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3838" y="1205754"/>
            <a:ext cx="3804285" cy="2785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84480">
              <a:lnSpc>
                <a:spcPct val="100699"/>
              </a:lnSpc>
              <a:spcBef>
                <a:spcPts val="85"/>
              </a:spcBef>
            </a:pP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Hotel</a:t>
            </a:r>
            <a:r>
              <a:rPr sz="1800" spc="-1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industry</a:t>
            </a:r>
            <a:r>
              <a:rPr sz="1800" spc="-1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is</a:t>
            </a:r>
            <a:r>
              <a:rPr sz="1800" spc="-1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1C4487"/>
                </a:solidFill>
                <a:latin typeface="Verdana"/>
                <a:cs typeface="Verdana"/>
              </a:rPr>
              <a:t>one</a:t>
            </a:r>
            <a:r>
              <a:rPr sz="1800" spc="-1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800" spc="-1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800" spc="-16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faster  </a:t>
            </a:r>
            <a:r>
              <a:rPr sz="1800" spc="-50" dirty="0">
                <a:solidFill>
                  <a:srgbClr val="1C4487"/>
                </a:solidFill>
                <a:latin typeface="Verdana"/>
                <a:cs typeface="Verdana"/>
              </a:rPr>
              <a:t>growing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businesses </a:t>
            </a:r>
            <a:r>
              <a:rPr sz="1800" spc="-5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800" spc="-95" dirty="0">
                <a:solidFill>
                  <a:srgbClr val="1C4487"/>
                </a:solidFill>
                <a:latin typeface="Verdana"/>
                <a:cs typeface="Verdana"/>
              </a:rPr>
              <a:t>tourism  </a:t>
            </a:r>
            <a:r>
              <a:rPr sz="1800" spc="-105" dirty="0">
                <a:solidFill>
                  <a:srgbClr val="1C4487"/>
                </a:solidFill>
                <a:latin typeface="Verdana"/>
                <a:cs typeface="Verdana"/>
              </a:rPr>
              <a:t>sector,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especially </a:t>
            </a:r>
            <a:r>
              <a:rPr sz="1800" spc="-35" dirty="0">
                <a:solidFill>
                  <a:srgbClr val="1C4487"/>
                </a:solidFill>
                <a:latin typeface="Verdana"/>
                <a:cs typeface="Verdana"/>
              </a:rPr>
              <a:t>with </a:t>
            </a:r>
            <a:r>
              <a:rPr sz="1800" spc="-9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rise </a:t>
            </a:r>
            <a:r>
              <a:rPr sz="1800" spc="-50" dirty="0">
                <a:solidFill>
                  <a:srgbClr val="1C4487"/>
                </a:solidFill>
                <a:latin typeface="Verdana"/>
                <a:cs typeface="Verdana"/>
              </a:rPr>
              <a:t>of  </a:t>
            </a:r>
            <a:r>
              <a:rPr sz="1800" spc="-55" dirty="0">
                <a:solidFill>
                  <a:srgbClr val="1C4487"/>
                </a:solidFill>
                <a:latin typeface="Verdana"/>
                <a:cs typeface="Verdana"/>
              </a:rPr>
              <a:t>giant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OTA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800" spc="-110" dirty="0">
                <a:solidFill>
                  <a:srgbClr val="1C4487"/>
                </a:solidFill>
                <a:latin typeface="Verdana"/>
                <a:cs typeface="Verdana"/>
              </a:rPr>
              <a:t>make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booking </a:t>
            </a:r>
            <a:r>
              <a:rPr sz="1800" spc="-5" dirty="0">
                <a:solidFill>
                  <a:srgbClr val="1C4487"/>
                </a:solidFill>
                <a:latin typeface="Verdana"/>
                <a:cs typeface="Verdana"/>
              </a:rPr>
              <a:t>a 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hotel</a:t>
            </a:r>
            <a:r>
              <a:rPr sz="1800" spc="-17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1C4487"/>
                </a:solidFill>
                <a:latin typeface="Verdana"/>
                <a:cs typeface="Verdana"/>
              </a:rPr>
              <a:t>as</a:t>
            </a:r>
            <a:r>
              <a:rPr sz="1800" spc="-1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1C4487"/>
                </a:solidFill>
                <a:latin typeface="Verdana"/>
                <a:cs typeface="Verdana"/>
              </a:rPr>
              <a:t>easy</a:t>
            </a:r>
            <a:r>
              <a:rPr sz="1800" spc="-17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1C4487"/>
                </a:solidFill>
                <a:latin typeface="Verdana"/>
                <a:cs typeface="Verdana"/>
              </a:rPr>
              <a:t>as</a:t>
            </a:r>
            <a:r>
              <a:rPr sz="1800" spc="-1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1C4487"/>
                </a:solidFill>
                <a:latin typeface="Verdana"/>
                <a:cs typeface="Verdana"/>
              </a:rPr>
              <a:t>is</a:t>
            </a:r>
            <a:r>
              <a:rPr sz="1800" spc="-17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1C4487"/>
                </a:solidFill>
                <a:latin typeface="Verdana"/>
                <a:cs typeface="Verdana"/>
              </a:rPr>
              <a:t>ever</a:t>
            </a:r>
            <a:r>
              <a:rPr sz="1800" spc="-1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1C4487"/>
                </a:solidFill>
                <a:latin typeface="Verdana"/>
                <a:cs typeface="Verdana"/>
              </a:rPr>
              <a:t>been.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Verdana"/>
              <a:cs typeface="Verdana"/>
            </a:endParaRPr>
          </a:p>
          <a:p>
            <a:pPr marL="12700" marR="5080">
              <a:lnSpc>
                <a:spcPct val="100699"/>
              </a:lnSpc>
            </a:pPr>
            <a:r>
              <a:rPr sz="1800" u="heavy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According </a:t>
            </a:r>
            <a:r>
              <a:rPr sz="1800" u="heavy" spc="-7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to </a:t>
            </a:r>
            <a:r>
              <a:rPr sz="1800" u="heavy" spc="-5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Portugal’s </a:t>
            </a:r>
            <a:r>
              <a:rPr sz="1800" u="heavy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National </a:t>
            </a:r>
            <a:r>
              <a:rPr sz="1800" spc="-5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u="heavy" spc="-10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Institute </a:t>
            </a:r>
            <a:r>
              <a:rPr sz="1800" u="heavy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of </a:t>
            </a:r>
            <a:r>
              <a:rPr sz="1800" u="heavy" spc="-7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Statistic </a:t>
            </a:r>
            <a:r>
              <a:rPr sz="1800" u="heavy" spc="-8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in </a:t>
            </a:r>
            <a:r>
              <a:rPr sz="1800" u="heavy" spc="-6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2"/>
              </a:rPr>
              <a:t>2017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  <a:hlinkClick r:id="rId2"/>
              </a:rPr>
              <a:t>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hotel  </a:t>
            </a:r>
            <a:r>
              <a:rPr sz="1800" spc="-105" dirty="0">
                <a:solidFill>
                  <a:srgbClr val="1C4487"/>
                </a:solidFill>
                <a:latin typeface="Verdana"/>
                <a:cs typeface="Verdana"/>
              </a:rPr>
              <a:t>revenue </a:t>
            </a:r>
            <a:r>
              <a:rPr sz="1800" spc="-85" dirty="0">
                <a:solidFill>
                  <a:srgbClr val="1C4487"/>
                </a:solidFill>
                <a:latin typeface="Verdana"/>
                <a:cs typeface="Verdana"/>
              </a:rPr>
              <a:t>rose </a:t>
            </a:r>
            <a:r>
              <a:rPr sz="1800" spc="-80" dirty="0">
                <a:solidFill>
                  <a:srgbClr val="1C4487"/>
                </a:solidFill>
                <a:latin typeface="Verdana"/>
                <a:cs typeface="Verdana"/>
              </a:rPr>
              <a:t>approximately </a:t>
            </a:r>
            <a:r>
              <a:rPr sz="1800" spc="-185" dirty="0">
                <a:solidFill>
                  <a:srgbClr val="1C4487"/>
                </a:solidFill>
                <a:latin typeface="Verdana"/>
                <a:cs typeface="Verdana"/>
              </a:rPr>
              <a:t>18%</a:t>
            </a:r>
            <a:r>
              <a:rPr sz="1800" spc="4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C4487"/>
                </a:solidFill>
                <a:latin typeface="Verdana"/>
                <a:cs typeface="Verdana"/>
              </a:rPr>
              <a:t>to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10" dirty="0">
                <a:solidFill>
                  <a:srgbClr val="1C4487"/>
                </a:solidFill>
                <a:latin typeface="Verdana"/>
                <a:cs typeface="Verdana"/>
              </a:rPr>
              <a:t>$3.6</a:t>
            </a:r>
            <a:r>
              <a:rPr sz="1800" spc="-17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1C4487"/>
                </a:solidFill>
                <a:latin typeface="Verdana"/>
                <a:cs typeface="Verdana"/>
              </a:rPr>
              <a:t>billion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4314" y="541441"/>
            <a:ext cx="3447919" cy="35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2399" y="1141872"/>
            <a:ext cx="3849370" cy="3849370"/>
            <a:chOff x="152399" y="1141872"/>
            <a:chExt cx="3849370" cy="3849370"/>
          </a:xfrm>
        </p:grpSpPr>
        <p:sp>
          <p:nvSpPr>
            <p:cNvPr id="5" name="object 5"/>
            <p:cNvSpPr/>
            <p:nvPr/>
          </p:nvSpPr>
          <p:spPr>
            <a:xfrm>
              <a:off x="152399" y="1141872"/>
              <a:ext cx="3849217" cy="38492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64044" y="1760371"/>
              <a:ext cx="316299" cy="3162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116" y="3119307"/>
            <a:ext cx="337312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27305" indent="-335280" algn="r">
              <a:lnSpc>
                <a:spcPts val="1664"/>
              </a:lnSpc>
              <a:spcBef>
                <a:spcPts val="100"/>
              </a:spcBef>
              <a:buFont typeface="Arial"/>
              <a:buChar char="●"/>
              <a:tabLst>
                <a:tab pos="335280" algn="l"/>
                <a:tab pos="336550" algn="l"/>
              </a:tabLst>
            </a:pP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KNN, </a:t>
            </a:r>
            <a:r>
              <a:rPr sz="1400" b="1" spc="-130" dirty="0">
                <a:solidFill>
                  <a:srgbClr val="1C4487"/>
                </a:solidFill>
                <a:latin typeface="Verdana"/>
                <a:cs typeface="Verdana"/>
              </a:rPr>
              <a:t>Decision </a:t>
            </a:r>
            <a:r>
              <a:rPr sz="1400" b="1" spc="-170" dirty="0">
                <a:solidFill>
                  <a:srgbClr val="1C4487"/>
                </a:solidFill>
                <a:latin typeface="Verdana"/>
                <a:cs typeface="Verdana"/>
              </a:rPr>
              <a:t>Tree,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Random</a:t>
            </a:r>
            <a:r>
              <a:rPr sz="1400" b="1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Forest</a:t>
            </a:r>
            <a:endParaRPr sz="1400">
              <a:latin typeface="Verdana"/>
              <a:cs typeface="Verdana"/>
            </a:endParaRPr>
          </a:p>
          <a:p>
            <a:pPr marR="5080" algn="r">
              <a:lnSpc>
                <a:spcPts val="1664"/>
              </a:lnSpc>
            </a:pP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algorithms have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overﬁtting</a:t>
            </a:r>
            <a:r>
              <a:rPr sz="1400" spc="-254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condition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3116" y="3747955"/>
            <a:ext cx="33966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b="1" spc="-125" dirty="0">
                <a:solidFill>
                  <a:srgbClr val="1C4487"/>
                </a:solidFill>
                <a:latin typeface="Verdana"/>
                <a:cs typeface="Verdana"/>
              </a:rPr>
              <a:t>XGB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Classiﬁer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best</a:t>
            </a:r>
            <a:r>
              <a:rPr sz="1400" spc="-2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accuracy 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Score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in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base</a:t>
            </a:r>
            <a:r>
              <a:rPr sz="1400" spc="-3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model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4314" y="541739"/>
            <a:ext cx="4298404" cy="276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823" y="1224397"/>
            <a:ext cx="7410585" cy="1746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73767" y="3119307"/>
            <a:ext cx="31381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Accuracy </a:t>
            </a:r>
            <a:r>
              <a:rPr sz="1400" b="1" spc="-100" dirty="0">
                <a:solidFill>
                  <a:srgbClr val="1C4487"/>
                </a:solidFill>
                <a:latin typeface="Verdana"/>
                <a:cs typeface="Verdana"/>
              </a:rPr>
              <a:t>as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Primary </a:t>
            </a:r>
            <a:r>
              <a:rPr sz="1400" b="1" spc="-125" dirty="0">
                <a:solidFill>
                  <a:srgbClr val="1C4487"/>
                </a:solidFill>
                <a:latin typeface="Verdana"/>
                <a:cs typeface="Verdana"/>
              </a:rPr>
              <a:t>Evaluation  Matrix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0316" y="3748972"/>
            <a:ext cx="3387725" cy="5702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32740" marR="5080" indent="-320675" algn="just">
              <a:lnSpc>
                <a:spcPts val="1420"/>
              </a:lnSpc>
              <a:spcBef>
                <a:spcPts val="160"/>
              </a:spcBef>
              <a:buFont typeface="Arial"/>
              <a:buChar char="●"/>
              <a:tabLst>
                <a:tab pos="333375" algn="l"/>
              </a:tabLst>
            </a:pP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First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because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1C4487"/>
                </a:solidFill>
                <a:latin typeface="Verdana"/>
                <a:cs typeface="Verdana"/>
              </a:rPr>
              <a:t>data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is</a:t>
            </a:r>
            <a:r>
              <a:rPr sz="1200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1C4487"/>
                </a:solidFill>
                <a:latin typeface="Verdana"/>
                <a:cs typeface="Verdana"/>
              </a:rPr>
              <a:t>somehow</a:t>
            </a:r>
            <a:r>
              <a:rPr sz="1200" spc="-11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1C4487"/>
                </a:solidFill>
                <a:latin typeface="Verdana"/>
                <a:cs typeface="Verdana"/>
              </a:rPr>
              <a:t>balance  </a:t>
            </a:r>
            <a:r>
              <a:rPr sz="1200" spc="-40" dirty="0">
                <a:solidFill>
                  <a:srgbClr val="1C4487"/>
                </a:solidFill>
                <a:latin typeface="Verdana"/>
                <a:cs typeface="Verdana"/>
              </a:rPr>
              <a:t>between </a:t>
            </a:r>
            <a:r>
              <a:rPr sz="1200" spc="-6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200" spc="-50" dirty="0">
                <a:solidFill>
                  <a:srgbClr val="1C4487"/>
                </a:solidFill>
                <a:latin typeface="Verdana"/>
                <a:cs typeface="Verdana"/>
              </a:rPr>
              <a:t>target </a:t>
            </a:r>
            <a:r>
              <a:rPr sz="1200" spc="-30" dirty="0">
                <a:solidFill>
                  <a:srgbClr val="1C4487"/>
                </a:solidFill>
                <a:latin typeface="Verdana"/>
                <a:cs typeface="Verdana"/>
              </a:rPr>
              <a:t>class</a:t>
            </a:r>
            <a:r>
              <a:rPr sz="1200" spc="-1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b="1" spc="-240" dirty="0">
                <a:solidFill>
                  <a:srgbClr val="1C4487"/>
                </a:solidFill>
                <a:latin typeface="Verdana"/>
                <a:cs typeface="Verdana"/>
              </a:rPr>
              <a:t>(63%) </a:t>
            </a: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Conﬁrmed,  </a:t>
            </a:r>
            <a:r>
              <a:rPr sz="1200" b="1" spc="-250" dirty="0">
                <a:solidFill>
                  <a:srgbClr val="1C4487"/>
                </a:solidFill>
                <a:latin typeface="Verdana"/>
                <a:cs typeface="Verdana"/>
              </a:rPr>
              <a:t>37%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0316" y="4472870"/>
            <a:ext cx="2677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125" dirty="0">
                <a:solidFill>
                  <a:srgbClr val="1C4487"/>
                </a:solidFill>
                <a:latin typeface="Verdana"/>
                <a:cs typeface="Verdana"/>
              </a:rPr>
              <a:t>Every </a:t>
            </a:r>
            <a:r>
              <a:rPr sz="1200" b="1" spc="-90" dirty="0">
                <a:solidFill>
                  <a:srgbClr val="1C4487"/>
                </a:solidFill>
                <a:latin typeface="Verdana"/>
                <a:cs typeface="Verdana"/>
              </a:rPr>
              <a:t>Class </a:t>
            </a:r>
            <a:r>
              <a:rPr sz="1200" b="1" spc="-105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equally</a:t>
            </a:r>
            <a:r>
              <a:rPr sz="1200" b="1" spc="-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200" b="1" spc="-110" dirty="0">
                <a:solidFill>
                  <a:srgbClr val="1C4487"/>
                </a:solidFill>
                <a:latin typeface="Verdana"/>
                <a:cs typeface="Verdana"/>
              </a:rPr>
              <a:t>important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90" y="211392"/>
            <a:ext cx="4270591" cy="276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8346" y="825548"/>
            <a:ext cx="5586438" cy="4317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0191" y="2922235"/>
            <a:ext cx="3742054" cy="12865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No </a:t>
            </a:r>
            <a:r>
              <a:rPr sz="1400" b="1" spc="-150" dirty="0">
                <a:solidFill>
                  <a:srgbClr val="1C4487"/>
                </a:solidFill>
                <a:latin typeface="Verdana"/>
                <a:cs typeface="Verdana"/>
              </a:rPr>
              <a:t>More </a:t>
            </a:r>
            <a:r>
              <a:rPr sz="1400" b="1" spc="-125" dirty="0">
                <a:solidFill>
                  <a:srgbClr val="1C4487"/>
                </a:solidFill>
                <a:latin typeface="Verdana"/>
                <a:cs typeface="Verdana"/>
              </a:rPr>
              <a:t>Overﬁtting Condition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in </a:t>
            </a:r>
            <a:r>
              <a:rPr sz="1400" b="1" spc="-90" dirty="0">
                <a:solidFill>
                  <a:srgbClr val="1C4487"/>
                </a:solidFill>
                <a:latin typeface="Verdana"/>
                <a:cs typeface="Verdana"/>
              </a:rPr>
              <a:t>All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400" b="1" spc="-130" dirty="0">
                <a:solidFill>
                  <a:srgbClr val="1C4487"/>
                </a:solidFill>
                <a:latin typeface="Verdana"/>
                <a:cs typeface="Verdana"/>
              </a:rPr>
              <a:t>Algorithms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C4487"/>
              </a:buClr>
              <a:buFont typeface="Arial"/>
              <a:buChar char="●"/>
            </a:pPr>
            <a:endParaRPr sz="1350">
              <a:latin typeface="Verdana"/>
              <a:cs typeface="Verdana"/>
            </a:endParaRPr>
          </a:p>
          <a:p>
            <a:pPr marL="348615" marR="121285" indent="-336550">
              <a:lnSpc>
                <a:spcPts val="165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After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Hyperparameter </a:t>
            </a:r>
            <a:r>
              <a:rPr sz="1400" b="1" spc="-150" dirty="0">
                <a:solidFill>
                  <a:srgbClr val="1C4487"/>
                </a:solidFill>
                <a:latin typeface="Verdana"/>
                <a:cs typeface="Verdana"/>
              </a:rPr>
              <a:t>Tuning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Random 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Forest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Classiﬁer </a:t>
            </a:r>
            <a:r>
              <a:rPr sz="1400" b="1" spc="-100" dirty="0">
                <a:solidFill>
                  <a:srgbClr val="1C4487"/>
                </a:solidFill>
                <a:latin typeface="Verdana"/>
                <a:cs typeface="Verdana"/>
              </a:rPr>
              <a:t>Has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b="1" spc="-125" dirty="0">
                <a:solidFill>
                  <a:srgbClr val="1C4487"/>
                </a:solidFill>
                <a:latin typeface="Verdana"/>
                <a:cs typeface="Verdana"/>
              </a:rPr>
              <a:t>Highest 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Accuracy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Among </a:t>
            </a:r>
            <a:r>
              <a:rPr sz="1400" b="1" spc="-90" dirty="0">
                <a:solidFill>
                  <a:srgbClr val="1C4487"/>
                </a:solidFill>
                <a:latin typeface="Verdana"/>
                <a:cs typeface="Verdana"/>
              </a:rPr>
              <a:t>All</a:t>
            </a:r>
            <a:r>
              <a:rPr sz="1400" b="1" spc="-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130" dirty="0">
                <a:solidFill>
                  <a:srgbClr val="1C4487"/>
                </a:solidFill>
                <a:latin typeface="Verdana"/>
                <a:cs typeface="Verdana"/>
              </a:rPr>
              <a:t>Algorithms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24" y="130065"/>
            <a:ext cx="4451995" cy="275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5847" y="989473"/>
            <a:ext cx="6772261" cy="1743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4" y="211392"/>
            <a:ext cx="4424182" cy="276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7821" y="659423"/>
            <a:ext cx="5741138" cy="4484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8833" y="3142360"/>
            <a:ext cx="2897078" cy="397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8833" y="3660583"/>
            <a:ext cx="1759452" cy="309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29473" y="1436597"/>
            <a:ext cx="1445895" cy="1445895"/>
            <a:chOff x="529473" y="1436597"/>
            <a:chExt cx="1445895" cy="1445895"/>
          </a:xfrm>
        </p:grpSpPr>
        <p:sp>
          <p:nvSpPr>
            <p:cNvPr id="5" name="object 5"/>
            <p:cNvSpPr/>
            <p:nvPr/>
          </p:nvSpPr>
          <p:spPr>
            <a:xfrm>
              <a:off x="529473" y="1436597"/>
              <a:ext cx="1445895" cy="1445895"/>
            </a:xfrm>
            <a:custGeom>
              <a:avLst/>
              <a:gdLst/>
              <a:ahLst/>
              <a:cxnLst/>
              <a:rect l="l" t="t" r="r" b="b"/>
              <a:pathLst>
                <a:path w="1445895" h="1445895">
                  <a:moveTo>
                    <a:pt x="722698" y="1445397"/>
                  </a:moveTo>
                  <a:lnTo>
                    <a:pt x="675181" y="1443859"/>
                  </a:lnTo>
                  <a:lnTo>
                    <a:pt x="628484" y="1439311"/>
                  </a:lnTo>
                  <a:lnTo>
                    <a:pt x="582703" y="1431847"/>
                  </a:lnTo>
                  <a:lnTo>
                    <a:pt x="537933" y="1421562"/>
                  </a:lnTo>
                  <a:lnTo>
                    <a:pt x="494270" y="1408552"/>
                  </a:lnTo>
                  <a:lnTo>
                    <a:pt x="451808" y="1392912"/>
                  </a:lnTo>
                  <a:lnTo>
                    <a:pt x="410643" y="1374737"/>
                  </a:lnTo>
                  <a:lnTo>
                    <a:pt x="370871" y="1354122"/>
                  </a:lnTo>
                  <a:lnTo>
                    <a:pt x="332585" y="1331163"/>
                  </a:lnTo>
                  <a:lnTo>
                    <a:pt x="295882" y="1305955"/>
                  </a:lnTo>
                  <a:lnTo>
                    <a:pt x="260857" y="1278592"/>
                  </a:lnTo>
                  <a:lnTo>
                    <a:pt x="227605" y="1249172"/>
                  </a:lnTo>
                  <a:lnTo>
                    <a:pt x="196221" y="1217787"/>
                  </a:lnTo>
                  <a:lnTo>
                    <a:pt x="166801" y="1184535"/>
                  </a:lnTo>
                  <a:lnTo>
                    <a:pt x="139439" y="1149510"/>
                  </a:lnTo>
                  <a:lnTo>
                    <a:pt x="114231" y="1112807"/>
                  </a:lnTo>
                  <a:lnTo>
                    <a:pt x="91272" y="1074521"/>
                  </a:lnTo>
                  <a:lnTo>
                    <a:pt x="70658" y="1034748"/>
                  </a:lnTo>
                  <a:lnTo>
                    <a:pt x="52483" y="993584"/>
                  </a:lnTo>
                  <a:lnTo>
                    <a:pt x="36843" y="951122"/>
                  </a:lnTo>
                  <a:lnTo>
                    <a:pt x="23833" y="907460"/>
                  </a:lnTo>
                  <a:lnTo>
                    <a:pt x="13549" y="862690"/>
                  </a:lnTo>
                  <a:lnTo>
                    <a:pt x="6085" y="816910"/>
                  </a:lnTo>
                  <a:lnTo>
                    <a:pt x="1537" y="770214"/>
                  </a:lnTo>
                  <a:lnTo>
                    <a:pt x="0" y="722698"/>
                  </a:lnTo>
                  <a:lnTo>
                    <a:pt x="1537" y="675181"/>
                  </a:lnTo>
                  <a:lnTo>
                    <a:pt x="6085" y="628484"/>
                  </a:lnTo>
                  <a:lnTo>
                    <a:pt x="13549" y="582703"/>
                  </a:lnTo>
                  <a:lnTo>
                    <a:pt x="23833" y="537933"/>
                  </a:lnTo>
                  <a:lnTo>
                    <a:pt x="36843" y="494270"/>
                  </a:lnTo>
                  <a:lnTo>
                    <a:pt x="52483" y="451808"/>
                  </a:lnTo>
                  <a:lnTo>
                    <a:pt x="70658" y="410643"/>
                  </a:lnTo>
                  <a:lnTo>
                    <a:pt x="91272" y="370871"/>
                  </a:lnTo>
                  <a:lnTo>
                    <a:pt x="114276" y="332519"/>
                  </a:lnTo>
                  <a:lnTo>
                    <a:pt x="139439" y="295882"/>
                  </a:lnTo>
                  <a:lnTo>
                    <a:pt x="166801" y="260857"/>
                  </a:lnTo>
                  <a:lnTo>
                    <a:pt x="196221" y="227605"/>
                  </a:lnTo>
                  <a:lnTo>
                    <a:pt x="227605" y="196221"/>
                  </a:lnTo>
                  <a:lnTo>
                    <a:pt x="260857" y="166801"/>
                  </a:lnTo>
                  <a:lnTo>
                    <a:pt x="295882" y="139439"/>
                  </a:lnTo>
                  <a:lnTo>
                    <a:pt x="332585" y="114231"/>
                  </a:lnTo>
                  <a:lnTo>
                    <a:pt x="370871" y="91272"/>
                  </a:lnTo>
                  <a:lnTo>
                    <a:pt x="410643" y="70658"/>
                  </a:lnTo>
                  <a:lnTo>
                    <a:pt x="451808" y="52483"/>
                  </a:lnTo>
                  <a:lnTo>
                    <a:pt x="494270" y="36843"/>
                  </a:lnTo>
                  <a:lnTo>
                    <a:pt x="537933" y="23833"/>
                  </a:lnTo>
                  <a:lnTo>
                    <a:pt x="582703" y="13549"/>
                  </a:lnTo>
                  <a:lnTo>
                    <a:pt x="628484" y="6085"/>
                  </a:lnTo>
                  <a:lnTo>
                    <a:pt x="675181" y="1537"/>
                  </a:lnTo>
                  <a:lnTo>
                    <a:pt x="722698" y="0"/>
                  </a:lnTo>
                  <a:lnTo>
                    <a:pt x="774747" y="1875"/>
                  </a:lnTo>
                  <a:lnTo>
                    <a:pt x="826225" y="7450"/>
                  </a:lnTo>
                  <a:lnTo>
                    <a:pt x="876948" y="16650"/>
                  </a:lnTo>
                  <a:lnTo>
                    <a:pt x="926736" y="29399"/>
                  </a:lnTo>
                  <a:lnTo>
                    <a:pt x="975404" y="45622"/>
                  </a:lnTo>
                  <a:lnTo>
                    <a:pt x="1022773" y="65243"/>
                  </a:lnTo>
                  <a:lnTo>
                    <a:pt x="1068658" y="88186"/>
                  </a:lnTo>
                  <a:lnTo>
                    <a:pt x="1112877" y="114376"/>
                  </a:lnTo>
                  <a:lnTo>
                    <a:pt x="1155250" y="143738"/>
                  </a:lnTo>
                  <a:lnTo>
                    <a:pt x="1195592" y="176196"/>
                  </a:lnTo>
                  <a:lnTo>
                    <a:pt x="1233722" y="211674"/>
                  </a:lnTo>
                  <a:lnTo>
                    <a:pt x="1269200" y="249804"/>
                  </a:lnTo>
                  <a:lnTo>
                    <a:pt x="1301658" y="290147"/>
                  </a:lnTo>
                  <a:lnTo>
                    <a:pt x="1331059" y="332585"/>
                  </a:lnTo>
                  <a:lnTo>
                    <a:pt x="1357210" y="376738"/>
                  </a:lnTo>
                  <a:lnTo>
                    <a:pt x="1380154" y="422624"/>
                  </a:lnTo>
                  <a:lnTo>
                    <a:pt x="1399774" y="469992"/>
                  </a:lnTo>
                  <a:lnTo>
                    <a:pt x="1415997" y="518661"/>
                  </a:lnTo>
                  <a:lnTo>
                    <a:pt x="1428746" y="568448"/>
                  </a:lnTo>
                  <a:lnTo>
                    <a:pt x="1437946" y="619171"/>
                  </a:lnTo>
                  <a:lnTo>
                    <a:pt x="1443521" y="670649"/>
                  </a:lnTo>
                  <a:lnTo>
                    <a:pt x="1445397" y="722698"/>
                  </a:lnTo>
                  <a:lnTo>
                    <a:pt x="1443859" y="770214"/>
                  </a:lnTo>
                  <a:lnTo>
                    <a:pt x="1439311" y="816910"/>
                  </a:lnTo>
                  <a:lnTo>
                    <a:pt x="1431847" y="862690"/>
                  </a:lnTo>
                  <a:lnTo>
                    <a:pt x="1421563" y="907460"/>
                  </a:lnTo>
                  <a:lnTo>
                    <a:pt x="1408553" y="951122"/>
                  </a:lnTo>
                  <a:lnTo>
                    <a:pt x="1392913" y="993584"/>
                  </a:lnTo>
                  <a:lnTo>
                    <a:pt x="1374738" y="1034748"/>
                  </a:lnTo>
                  <a:lnTo>
                    <a:pt x="1354124" y="1074521"/>
                  </a:lnTo>
                  <a:lnTo>
                    <a:pt x="1331165" y="1112807"/>
                  </a:lnTo>
                  <a:lnTo>
                    <a:pt x="1305957" y="1149510"/>
                  </a:lnTo>
                  <a:lnTo>
                    <a:pt x="1278596" y="1184535"/>
                  </a:lnTo>
                  <a:lnTo>
                    <a:pt x="1249175" y="1217787"/>
                  </a:lnTo>
                  <a:lnTo>
                    <a:pt x="1217791" y="1249172"/>
                  </a:lnTo>
                  <a:lnTo>
                    <a:pt x="1184539" y="1278592"/>
                  </a:lnTo>
                  <a:lnTo>
                    <a:pt x="1149514" y="1305955"/>
                  </a:lnTo>
                  <a:lnTo>
                    <a:pt x="1112811" y="1331163"/>
                  </a:lnTo>
                  <a:lnTo>
                    <a:pt x="1074526" y="1354122"/>
                  </a:lnTo>
                  <a:lnTo>
                    <a:pt x="1034753" y="1374737"/>
                  </a:lnTo>
                  <a:lnTo>
                    <a:pt x="993588" y="1392912"/>
                  </a:lnTo>
                  <a:lnTo>
                    <a:pt x="951126" y="1408552"/>
                  </a:lnTo>
                  <a:lnTo>
                    <a:pt x="907463" y="1421562"/>
                  </a:lnTo>
                  <a:lnTo>
                    <a:pt x="862693" y="1431847"/>
                  </a:lnTo>
                  <a:lnTo>
                    <a:pt x="816912" y="1439311"/>
                  </a:lnTo>
                  <a:lnTo>
                    <a:pt x="770216" y="1443859"/>
                  </a:lnTo>
                  <a:lnTo>
                    <a:pt x="722698" y="1445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0576" y="1888007"/>
              <a:ext cx="736600" cy="554355"/>
            </a:xfrm>
            <a:custGeom>
              <a:avLst/>
              <a:gdLst/>
              <a:ahLst/>
              <a:cxnLst/>
              <a:rect l="l" t="t" r="r" b="b"/>
              <a:pathLst>
                <a:path w="736600" h="554355">
                  <a:moveTo>
                    <a:pt x="160734" y="553937"/>
                  </a:moveTo>
                  <a:lnTo>
                    <a:pt x="120662" y="550253"/>
                  </a:lnTo>
                  <a:lnTo>
                    <a:pt x="82896" y="539202"/>
                  </a:lnTo>
                  <a:lnTo>
                    <a:pt x="49745" y="519669"/>
                  </a:lnTo>
                  <a:lnTo>
                    <a:pt x="23217" y="490834"/>
                  </a:lnTo>
                  <a:lnTo>
                    <a:pt x="5804" y="452473"/>
                  </a:lnTo>
                  <a:lnTo>
                    <a:pt x="0" y="404662"/>
                  </a:lnTo>
                  <a:lnTo>
                    <a:pt x="0" y="159245"/>
                  </a:lnTo>
                  <a:lnTo>
                    <a:pt x="10752" y="90338"/>
                  </a:lnTo>
                  <a:lnTo>
                    <a:pt x="43011" y="40481"/>
                  </a:lnTo>
                  <a:lnTo>
                    <a:pt x="94133" y="10120"/>
                  </a:lnTo>
                  <a:lnTo>
                    <a:pt x="161477" y="0"/>
                  </a:lnTo>
                  <a:lnTo>
                    <a:pt x="197085" y="2669"/>
                  </a:lnTo>
                  <a:lnTo>
                    <a:pt x="228450" y="10678"/>
                  </a:lnTo>
                  <a:lnTo>
                    <a:pt x="255574" y="24026"/>
                  </a:lnTo>
                  <a:lnTo>
                    <a:pt x="278457" y="42713"/>
                  </a:lnTo>
                  <a:lnTo>
                    <a:pt x="288531" y="55661"/>
                  </a:lnTo>
                  <a:lnTo>
                    <a:pt x="159990" y="55661"/>
                  </a:lnTo>
                  <a:lnTo>
                    <a:pt x="135963" y="57354"/>
                  </a:lnTo>
                  <a:lnTo>
                    <a:pt x="96896" y="70897"/>
                  </a:lnTo>
                  <a:lnTo>
                    <a:pt x="61540" y="116309"/>
                  </a:lnTo>
                  <a:lnTo>
                    <a:pt x="54768" y="163115"/>
                  </a:lnTo>
                  <a:lnTo>
                    <a:pt x="54768" y="400049"/>
                  </a:lnTo>
                  <a:lnTo>
                    <a:pt x="61986" y="443060"/>
                  </a:lnTo>
                  <a:lnTo>
                    <a:pt x="83640" y="474463"/>
                  </a:lnTo>
                  <a:lnTo>
                    <a:pt x="117239" y="493550"/>
                  </a:lnTo>
                  <a:lnTo>
                    <a:pt x="159990" y="499912"/>
                  </a:lnTo>
                  <a:lnTo>
                    <a:pt x="290853" y="499912"/>
                  </a:lnTo>
                  <a:lnTo>
                    <a:pt x="273099" y="517771"/>
                  </a:lnTo>
                  <a:lnTo>
                    <a:pt x="248495" y="533594"/>
                  </a:lnTo>
                  <a:lnTo>
                    <a:pt x="221567" y="544895"/>
                  </a:lnTo>
                  <a:lnTo>
                    <a:pt x="192313" y="551676"/>
                  </a:lnTo>
                  <a:lnTo>
                    <a:pt x="160734" y="553937"/>
                  </a:lnTo>
                  <a:close/>
                </a:path>
                <a:path w="736600" h="554355">
                  <a:moveTo>
                    <a:pt x="290853" y="499912"/>
                  </a:moveTo>
                  <a:lnTo>
                    <a:pt x="159990" y="499912"/>
                  </a:lnTo>
                  <a:lnTo>
                    <a:pt x="182435" y="498321"/>
                  </a:lnTo>
                  <a:lnTo>
                    <a:pt x="202591" y="493550"/>
                  </a:lnTo>
                  <a:lnTo>
                    <a:pt x="236040" y="474463"/>
                  </a:lnTo>
                  <a:lnTo>
                    <a:pt x="257806" y="442688"/>
                  </a:lnTo>
                  <a:lnTo>
                    <a:pt x="264947" y="400049"/>
                  </a:lnTo>
                  <a:lnTo>
                    <a:pt x="265062" y="163115"/>
                  </a:lnTo>
                  <a:lnTo>
                    <a:pt x="263369" y="138354"/>
                  </a:lnTo>
                  <a:lnTo>
                    <a:pt x="249826" y="98319"/>
                  </a:lnTo>
                  <a:lnTo>
                    <a:pt x="223000" y="71065"/>
                  </a:lnTo>
                  <a:lnTo>
                    <a:pt x="184007" y="57373"/>
                  </a:lnTo>
                  <a:lnTo>
                    <a:pt x="159990" y="55661"/>
                  </a:lnTo>
                  <a:lnTo>
                    <a:pt x="288531" y="55661"/>
                  </a:lnTo>
                  <a:lnTo>
                    <a:pt x="309598" y="93389"/>
                  </a:lnTo>
                  <a:lnTo>
                    <a:pt x="319924" y="159245"/>
                  </a:lnTo>
                  <a:lnTo>
                    <a:pt x="319979" y="404662"/>
                  </a:lnTo>
                  <a:lnTo>
                    <a:pt x="317049" y="440586"/>
                  </a:lnTo>
                  <a:lnTo>
                    <a:pt x="308259" y="471412"/>
                  </a:lnTo>
                  <a:lnTo>
                    <a:pt x="293609" y="497140"/>
                  </a:lnTo>
                  <a:lnTo>
                    <a:pt x="290853" y="499912"/>
                  </a:lnTo>
                  <a:close/>
                </a:path>
                <a:path w="736600" h="554355">
                  <a:moveTo>
                    <a:pt x="721499" y="284261"/>
                  </a:moveTo>
                  <a:lnTo>
                    <a:pt x="386338" y="284261"/>
                  </a:lnTo>
                  <a:lnTo>
                    <a:pt x="533380" y="12203"/>
                  </a:lnTo>
                  <a:lnTo>
                    <a:pt x="590530" y="12203"/>
                  </a:lnTo>
                  <a:lnTo>
                    <a:pt x="477718" y="230831"/>
                  </a:lnTo>
                  <a:lnTo>
                    <a:pt x="736083" y="230831"/>
                  </a:lnTo>
                  <a:lnTo>
                    <a:pt x="721499" y="284261"/>
                  </a:lnTo>
                  <a:close/>
                </a:path>
                <a:path w="736600" h="554355">
                  <a:moveTo>
                    <a:pt x="681166" y="230831"/>
                  </a:moveTo>
                  <a:lnTo>
                    <a:pt x="626249" y="230831"/>
                  </a:lnTo>
                  <a:lnTo>
                    <a:pt x="626249" y="12203"/>
                  </a:lnTo>
                  <a:lnTo>
                    <a:pt x="681166" y="12203"/>
                  </a:lnTo>
                  <a:lnTo>
                    <a:pt x="681166" y="230831"/>
                  </a:lnTo>
                  <a:close/>
                </a:path>
                <a:path w="736600" h="554355">
                  <a:moveTo>
                    <a:pt x="681166" y="545602"/>
                  </a:moveTo>
                  <a:lnTo>
                    <a:pt x="626249" y="545602"/>
                  </a:lnTo>
                  <a:lnTo>
                    <a:pt x="626249" y="284261"/>
                  </a:lnTo>
                  <a:lnTo>
                    <a:pt x="681166" y="284261"/>
                  </a:lnTo>
                  <a:lnTo>
                    <a:pt x="681166" y="545602"/>
                  </a:lnTo>
                  <a:close/>
                </a:path>
              </a:pathLst>
            </a:custGeom>
            <a:solidFill>
              <a:srgbClr val="F49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906867" y="152399"/>
            <a:ext cx="4838690" cy="4838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90" y="270087"/>
            <a:ext cx="1545237" cy="272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399" y="714398"/>
            <a:ext cx="6157687" cy="3961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03033" y="804361"/>
            <a:ext cx="2453640" cy="3172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20955" indent="-336550">
              <a:lnSpc>
                <a:spcPts val="1650"/>
              </a:lnSpc>
              <a:spcBef>
                <a:spcPts val="18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b="1" spc="-114" dirty="0">
                <a:solidFill>
                  <a:srgbClr val="1C4487"/>
                </a:solidFill>
                <a:latin typeface="Verdana"/>
                <a:cs typeface="Verdana"/>
              </a:rPr>
              <a:t>Dashboard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have  </a:t>
            </a:r>
            <a:r>
              <a:rPr sz="1400" b="1" spc="-130" dirty="0">
                <a:solidFill>
                  <a:srgbClr val="1C4487"/>
                </a:solidFill>
                <a:latin typeface="Verdana"/>
                <a:cs typeface="Verdana"/>
              </a:rPr>
              <a:t>drop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down </a:t>
            </a:r>
            <a:r>
              <a:rPr sz="1400" b="1" spc="-130" dirty="0">
                <a:solidFill>
                  <a:srgbClr val="1C4487"/>
                </a:solidFill>
                <a:latin typeface="Verdana"/>
                <a:cs typeface="Verdana"/>
              </a:rPr>
              <a:t>option </a:t>
            </a:r>
            <a:r>
              <a:rPr sz="1400" b="1" spc="-114" dirty="0">
                <a:solidFill>
                  <a:srgbClr val="1C4487"/>
                </a:solidFill>
                <a:latin typeface="Verdana"/>
                <a:cs typeface="Verdana"/>
              </a:rPr>
              <a:t>and 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sliders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adjust </a:t>
            </a:r>
            <a:r>
              <a:rPr sz="1400" b="1" spc="-14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b="1" spc="-155" dirty="0">
                <a:solidFill>
                  <a:srgbClr val="1C4487"/>
                </a:solidFill>
                <a:latin typeface="Verdana"/>
                <a:cs typeface="Verdana"/>
              </a:rPr>
              <a:t>user 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input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C4487"/>
              </a:buClr>
              <a:buFont typeface="Arial"/>
              <a:buChar char="●"/>
            </a:pPr>
            <a:endParaRPr sz="1350">
              <a:latin typeface="Verdana"/>
              <a:cs typeface="Verdana"/>
            </a:endParaRPr>
          </a:p>
          <a:p>
            <a:pPr marL="348615" marR="160020" indent="-336550">
              <a:lnSpc>
                <a:spcPts val="165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dashboard </a:t>
            </a:r>
            <a:r>
              <a:rPr sz="1400" b="1" spc="-114" dirty="0">
                <a:solidFill>
                  <a:srgbClr val="1C4487"/>
                </a:solidFill>
                <a:latin typeface="Verdana"/>
                <a:cs typeface="Verdana"/>
              </a:rPr>
              <a:t>also  </a:t>
            </a:r>
            <a:r>
              <a:rPr sz="1400" b="1" spc="-140" dirty="0">
                <a:solidFill>
                  <a:srgbClr val="1C4487"/>
                </a:solidFill>
                <a:latin typeface="Verdana"/>
                <a:cs typeface="Verdana"/>
              </a:rPr>
              <a:t>have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pages to </a:t>
            </a:r>
            <a:r>
              <a:rPr sz="1400" b="1" spc="-155" dirty="0">
                <a:solidFill>
                  <a:srgbClr val="1C4487"/>
                </a:solidFill>
                <a:latin typeface="Verdana"/>
                <a:cs typeface="Verdana"/>
              </a:rPr>
              <a:t>see </a:t>
            </a:r>
            <a:r>
              <a:rPr sz="1400" b="1" spc="-145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400" b="1" spc="-110" dirty="0">
                <a:solidFill>
                  <a:srgbClr val="1C4487"/>
                </a:solidFill>
                <a:latin typeface="Verdana"/>
                <a:cs typeface="Verdana"/>
              </a:rPr>
              <a:t>dataset </a:t>
            </a:r>
            <a:r>
              <a:rPr sz="1400" b="1" spc="-250" dirty="0">
                <a:solidFill>
                  <a:srgbClr val="1C4487"/>
                </a:solidFill>
                <a:latin typeface="Verdana"/>
                <a:cs typeface="Verdana"/>
              </a:rPr>
              <a:t>&amp;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visualization  </a:t>
            </a:r>
            <a:r>
              <a:rPr sz="1400" b="1" spc="-11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400" b="1" spc="-145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400" b="1" spc="-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110" dirty="0">
                <a:solidFill>
                  <a:srgbClr val="1C4487"/>
                </a:solidFill>
                <a:latin typeface="Verdana"/>
                <a:cs typeface="Verdana"/>
              </a:rPr>
              <a:t>chart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C4487"/>
              </a:buClr>
              <a:buFont typeface="Arial"/>
              <a:buChar char="●"/>
            </a:pPr>
            <a:endParaRPr sz="1350">
              <a:latin typeface="Verdana"/>
              <a:cs typeface="Verdana"/>
            </a:endParaRPr>
          </a:p>
          <a:p>
            <a:pPr marL="348615" marR="5080" indent="-336550">
              <a:lnSpc>
                <a:spcPts val="165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b="1" spc="-125" dirty="0">
                <a:solidFill>
                  <a:srgbClr val="1C4487"/>
                </a:solidFill>
                <a:latin typeface="Verdana"/>
                <a:cs typeface="Verdana"/>
              </a:rPr>
              <a:t>This </a:t>
            </a:r>
            <a:r>
              <a:rPr sz="1400" b="1" spc="-114" dirty="0">
                <a:solidFill>
                  <a:srgbClr val="1C4487"/>
                </a:solidFill>
                <a:latin typeface="Verdana"/>
                <a:cs typeface="Verdana"/>
              </a:rPr>
              <a:t>Dashboard </a:t>
            </a:r>
            <a:r>
              <a:rPr sz="1400" b="1" spc="-150" dirty="0">
                <a:solidFill>
                  <a:srgbClr val="1C4487"/>
                </a:solidFill>
                <a:latin typeface="Verdana"/>
                <a:cs typeface="Verdana"/>
              </a:rPr>
              <a:t>uses 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predict_proba </a:t>
            </a:r>
            <a:r>
              <a:rPr sz="1400" b="1" spc="-125" dirty="0">
                <a:solidFill>
                  <a:srgbClr val="1C4487"/>
                </a:solidFill>
                <a:latin typeface="Verdana"/>
                <a:cs typeface="Verdana"/>
              </a:rPr>
              <a:t>instead </a:t>
            </a:r>
            <a:r>
              <a:rPr sz="1400" b="1" spc="-110" dirty="0">
                <a:solidFill>
                  <a:srgbClr val="1C4487"/>
                </a:solidFill>
                <a:latin typeface="Verdana"/>
                <a:cs typeface="Verdana"/>
              </a:rPr>
              <a:t>of  </a:t>
            </a:r>
            <a:r>
              <a:rPr sz="1400" b="1" spc="-130" dirty="0">
                <a:solidFill>
                  <a:srgbClr val="1C4487"/>
                </a:solidFill>
                <a:latin typeface="Verdana"/>
                <a:cs typeface="Verdana"/>
              </a:rPr>
              <a:t>predict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400" b="1" spc="-145" dirty="0">
                <a:solidFill>
                  <a:srgbClr val="1C4487"/>
                </a:solidFill>
                <a:latin typeface="Verdana"/>
                <a:cs typeface="Verdana"/>
              </a:rPr>
              <a:t>show the </a:t>
            </a:r>
            <a:r>
              <a:rPr sz="1400" b="1" spc="-155" dirty="0">
                <a:solidFill>
                  <a:srgbClr val="1C4487"/>
                </a:solidFill>
                <a:latin typeface="Verdana"/>
                <a:cs typeface="Verdana"/>
              </a:rPr>
              <a:t>user  </a:t>
            </a:r>
            <a:r>
              <a:rPr sz="1400" b="1" spc="-120" dirty="0">
                <a:solidFill>
                  <a:srgbClr val="1C4487"/>
                </a:solidFill>
                <a:latin typeface="Verdana"/>
                <a:cs typeface="Verdana"/>
              </a:rPr>
              <a:t>probability </a:t>
            </a:r>
            <a:r>
              <a:rPr sz="1400" b="1" spc="-11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400" b="1" spc="-70" dirty="0">
                <a:solidFill>
                  <a:srgbClr val="1C4487"/>
                </a:solidFill>
                <a:latin typeface="Verdana"/>
                <a:cs typeface="Verdana"/>
              </a:rPr>
              <a:t>a</a:t>
            </a:r>
            <a:r>
              <a:rPr sz="1400" b="1" spc="-9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130" dirty="0">
                <a:solidFill>
                  <a:srgbClr val="1C4487"/>
                </a:solidFill>
                <a:latin typeface="Verdana"/>
                <a:cs typeface="Verdana"/>
              </a:rPr>
              <a:t>canceled</a:t>
            </a:r>
            <a:endParaRPr sz="1400">
              <a:latin typeface="Verdana"/>
              <a:cs typeface="Verdana"/>
            </a:endParaRPr>
          </a:p>
          <a:p>
            <a:pPr marL="348615">
              <a:lnSpc>
                <a:spcPts val="1600"/>
              </a:lnSpc>
            </a:pPr>
            <a:r>
              <a:rPr sz="1400" b="1" spc="-525" dirty="0">
                <a:solidFill>
                  <a:srgbClr val="1C4487"/>
                </a:solidFill>
                <a:latin typeface="Verdana"/>
                <a:cs typeface="Verdana"/>
              </a:rPr>
              <a:t>/</a:t>
            </a:r>
            <a:r>
              <a:rPr sz="1400" b="1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150" dirty="0">
                <a:solidFill>
                  <a:srgbClr val="1C4487"/>
                </a:solidFill>
                <a:latin typeface="Verdana"/>
                <a:cs typeface="Verdana"/>
              </a:rPr>
              <a:t>conﬁrmed</a:t>
            </a:r>
            <a:r>
              <a:rPr sz="1400" b="1" spc="-1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90" y="266665"/>
            <a:ext cx="5133117" cy="276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899" y="784273"/>
            <a:ext cx="4501915" cy="2438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19840" y="784273"/>
            <a:ext cx="4324141" cy="2438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1848" y="2339103"/>
            <a:ext cx="197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5" dirty="0">
                <a:solidFill>
                  <a:srgbClr val="1C4487"/>
                </a:solidFill>
                <a:latin typeface="Arial"/>
                <a:cs typeface="Arial"/>
              </a:rPr>
              <a:t>Connect </a:t>
            </a:r>
            <a:r>
              <a:rPr sz="1800" b="1" i="1" spc="55" dirty="0">
                <a:solidFill>
                  <a:srgbClr val="1C4487"/>
                </a:solidFill>
                <a:latin typeface="Arial"/>
                <a:cs typeface="Arial"/>
              </a:rPr>
              <a:t>with </a:t>
            </a:r>
            <a:r>
              <a:rPr sz="1800" b="1" i="1" dirty="0">
                <a:solidFill>
                  <a:srgbClr val="1C4487"/>
                </a:solidFill>
                <a:latin typeface="Arial"/>
                <a:cs typeface="Arial"/>
              </a:rPr>
              <a:t>me</a:t>
            </a:r>
            <a:r>
              <a:rPr sz="1800" b="1" i="1" spc="-145" dirty="0">
                <a:solidFill>
                  <a:srgbClr val="1C4487"/>
                </a:solidFill>
                <a:latin typeface="Arial"/>
                <a:cs typeface="Arial"/>
              </a:rPr>
              <a:t> </a:t>
            </a:r>
            <a:r>
              <a:rPr sz="1800" b="1" i="1" spc="-150" dirty="0">
                <a:solidFill>
                  <a:srgbClr val="1C4487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848" y="3444001"/>
            <a:ext cx="35753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8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</a:rPr>
              <a:t>priyank_dimri@hotmail.com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4548" y="421218"/>
            <a:ext cx="2127885" cy="366395"/>
          </a:xfrm>
          <a:custGeom>
            <a:avLst/>
            <a:gdLst/>
            <a:ahLst/>
            <a:cxnLst/>
            <a:rect l="l" t="t" r="r" b="b"/>
            <a:pathLst>
              <a:path w="2127885" h="366395">
                <a:moveTo>
                  <a:pt x="204191" y="39588"/>
                </a:moveTo>
                <a:lnTo>
                  <a:pt x="0" y="39588"/>
                </a:lnTo>
                <a:lnTo>
                  <a:pt x="0" y="5060"/>
                </a:lnTo>
                <a:lnTo>
                  <a:pt x="204191" y="5060"/>
                </a:lnTo>
                <a:lnTo>
                  <a:pt x="204191" y="39588"/>
                </a:lnTo>
                <a:close/>
              </a:path>
              <a:path w="2127885" h="366395">
                <a:moveTo>
                  <a:pt x="118913" y="360609"/>
                </a:moveTo>
                <a:lnTo>
                  <a:pt x="82301" y="360609"/>
                </a:lnTo>
                <a:lnTo>
                  <a:pt x="82301" y="39588"/>
                </a:lnTo>
                <a:lnTo>
                  <a:pt x="118913" y="39588"/>
                </a:lnTo>
                <a:lnTo>
                  <a:pt x="118913" y="360609"/>
                </a:lnTo>
                <a:close/>
              </a:path>
              <a:path w="2127885" h="366395">
                <a:moveTo>
                  <a:pt x="268171" y="360609"/>
                </a:moveTo>
                <a:lnTo>
                  <a:pt x="231559" y="360609"/>
                </a:lnTo>
                <a:lnTo>
                  <a:pt x="231559" y="5060"/>
                </a:lnTo>
                <a:lnTo>
                  <a:pt x="268171" y="5060"/>
                </a:lnTo>
                <a:lnTo>
                  <a:pt x="268171" y="116234"/>
                </a:lnTo>
                <a:lnTo>
                  <a:pt x="385271" y="116234"/>
                </a:lnTo>
                <a:lnTo>
                  <a:pt x="385494" y="116355"/>
                </a:lnTo>
                <a:lnTo>
                  <a:pt x="393968" y="122671"/>
                </a:lnTo>
                <a:lnTo>
                  <a:pt x="401344" y="130121"/>
                </a:lnTo>
                <a:lnTo>
                  <a:pt x="405337" y="135582"/>
                </a:lnTo>
                <a:lnTo>
                  <a:pt x="324577" y="135582"/>
                </a:lnTo>
                <a:lnTo>
                  <a:pt x="317173" y="135842"/>
                </a:lnTo>
                <a:lnTo>
                  <a:pt x="274003" y="147200"/>
                </a:lnTo>
                <a:lnTo>
                  <a:pt x="268171" y="150316"/>
                </a:lnTo>
                <a:lnTo>
                  <a:pt x="268171" y="360609"/>
                </a:lnTo>
                <a:close/>
              </a:path>
              <a:path w="2127885" h="366395">
                <a:moveTo>
                  <a:pt x="385271" y="116234"/>
                </a:moveTo>
                <a:lnTo>
                  <a:pt x="268171" y="116234"/>
                </a:lnTo>
                <a:lnTo>
                  <a:pt x="273854" y="113137"/>
                </a:lnTo>
                <a:lnTo>
                  <a:pt x="311182" y="103063"/>
                </a:lnTo>
                <a:lnTo>
                  <a:pt x="328148" y="102095"/>
                </a:lnTo>
                <a:lnTo>
                  <a:pt x="341961" y="102663"/>
                </a:lnTo>
                <a:lnTo>
                  <a:pt x="354528" y="104365"/>
                </a:lnTo>
                <a:lnTo>
                  <a:pt x="365848" y="107202"/>
                </a:lnTo>
                <a:lnTo>
                  <a:pt x="375922" y="111174"/>
                </a:lnTo>
                <a:lnTo>
                  <a:pt x="385271" y="116234"/>
                </a:lnTo>
                <a:close/>
              </a:path>
              <a:path w="2127885" h="366395">
                <a:moveTo>
                  <a:pt x="419082" y="360609"/>
                </a:moveTo>
                <a:lnTo>
                  <a:pt x="382470" y="360609"/>
                </a:lnTo>
                <a:lnTo>
                  <a:pt x="382470" y="191987"/>
                </a:lnTo>
                <a:lnTo>
                  <a:pt x="381456" y="178072"/>
                </a:lnTo>
                <a:lnTo>
                  <a:pt x="357561" y="143032"/>
                </a:lnTo>
                <a:lnTo>
                  <a:pt x="324577" y="135582"/>
                </a:lnTo>
                <a:lnTo>
                  <a:pt x="405337" y="135582"/>
                </a:lnTo>
                <a:lnTo>
                  <a:pt x="418366" y="171468"/>
                </a:lnTo>
                <a:lnTo>
                  <a:pt x="419082" y="184844"/>
                </a:lnTo>
                <a:lnTo>
                  <a:pt x="419082" y="360609"/>
                </a:lnTo>
                <a:close/>
              </a:path>
              <a:path w="2127885" h="366395">
                <a:moveTo>
                  <a:pt x="662677" y="181272"/>
                </a:moveTo>
                <a:lnTo>
                  <a:pt x="627382" y="181272"/>
                </a:lnTo>
                <a:lnTo>
                  <a:pt x="622899" y="158417"/>
                </a:lnTo>
                <a:lnTo>
                  <a:pt x="609449" y="142093"/>
                </a:lnTo>
                <a:lnTo>
                  <a:pt x="587032" y="132298"/>
                </a:lnTo>
                <a:lnTo>
                  <a:pt x="555648" y="129033"/>
                </a:lnTo>
                <a:lnTo>
                  <a:pt x="558178" y="102095"/>
                </a:lnTo>
                <a:lnTo>
                  <a:pt x="600557" y="105965"/>
                </a:lnTo>
                <a:lnTo>
                  <a:pt x="640545" y="125685"/>
                </a:lnTo>
                <a:lnTo>
                  <a:pt x="660832" y="165887"/>
                </a:lnTo>
                <a:lnTo>
                  <a:pt x="662506" y="178816"/>
                </a:lnTo>
                <a:lnTo>
                  <a:pt x="662677" y="181272"/>
                </a:lnTo>
                <a:close/>
              </a:path>
              <a:path w="2127885" h="366395">
                <a:moveTo>
                  <a:pt x="584669" y="366265"/>
                </a:moveTo>
                <a:lnTo>
                  <a:pt x="536709" y="361317"/>
                </a:lnTo>
                <a:lnTo>
                  <a:pt x="499689" y="346470"/>
                </a:lnTo>
                <a:lnTo>
                  <a:pt x="470248" y="298641"/>
                </a:lnTo>
                <a:lnTo>
                  <a:pt x="468286" y="232617"/>
                </a:lnTo>
                <a:lnTo>
                  <a:pt x="470481" y="209531"/>
                </a:lnTo>
                <a:lnTo>
                  <a:pt x="503409" y="165050"/>
                </a:lnTo>
                <a:lnTo>
                  <a:pt x="544486" y="156864"/>
                </a:lnTo>
                <a:lnTo>
                  <a:pt x="555685" y="157301"/>
                </a:lnTo>
                <a:lnTo>
                  <a:pt x="600677" y="167515"/>
                </a:lnTo>
                <a:lnTo>
                  <a:pt x="627382" y="181272"/>
                </a:lnTo>
                <a:lnTo>
                  <a:pt x="662677" y="181272"/>
                </a:lnTo>
                <a:lnTo>
                  <a:pt x="663422" y="191987"/>
                </a:lnTo>
                <a:lnTo>
                  <a:pt x="549099" y="191987"/>
                </a:lnTo>
                <a:lnTo>
                  <a:pt x="529761" y="194713"/>
                </a:lnTo>
                <a:lnTo>
                  <a:pt x="515947" y="202889"/>
                </a:lnTo>
                <a:lnTo>
                  <a:pt x="507660" y="216516"/>
                </a:lnTo>
                <a:lnTo>
                  <a:pt x="504897" y="235594"/>
                </a:lnTo>
                <a:lnTo>
                  <a:pt x="504897" y="275331"/>
                </a:lnTo>
                <a:lnTo>
                  <a:pt x="509845" y="300660"/>
                </a:lnTo>
                <a:lnTo>
                  <a:pt x="524691" y="318752"/>
                </a:lnTo>
                <a:lnTo>
                  <a:pt x="549434" y="329607"/>
                </a:lnTo>
                <a:lnTo>
                  <a:pt x="584073" y="333225"/>
                </a:lnTo>
                <a:lnTo>
                  <a:pt x="663846" y="333225"/>
                </a:lnTo>
                <a:lnTo>
                  <a:pt x="663846" y="360609"/>
                </a:lnTo>
                <a:lnTo>
                  <a:pt x="638359" y="363083"/>
                </a:lnTo>
                <a:lnTo>
                  <a:pt x="616667" y="364851"/>
                </a:lnTo>
                <a:lnTo>
                  <a:pt x="598770" y="365912"/>
                </a:lnTo>
                <a:lnTo>
                  <a:pt x="584669" y="366265"/>
                </a:lnTo>
                <a:close/>
              </a:path>
              <a:path w="2127885" h="366395">
                <a:moveTo>
                  <a:pt x="663846" y="333225"/>
                </a:moveTo>
                <a:lnTo>
                  <a:pt x="584073" y="333225"/>
                </a:lnTo>
                <a:lnTo>
                  <a:pt x="592696" y="333002"/>
                </a:lnTo>
                <a:lnTo>
                  <a:pt x="602789" y="332332"/>
                </a:lnTo>
                <a:lnTo>
                  <a:pt x="614351" y="331216"/>
                </a:lnTo>
                <a:lnTo>
                  <a:pt x="627382" y="329653"/>
                </a:lnTo>
                <a:lnTo>
                  <a:pt x="627382" y="214311"/>
                </a:lnTo>
                <a:lnTo>
                  <a:pt x="588092" y="198833"/>
                </a:lnTo>
                <a:lnTo>
                  <a:pt x="549099" y="191987"/>
                </a:lnTo>
                <a:lnTo>
                  <a:pt x="663422" y="191987"/>
                </a:lnTo>
                <a:lnTo>
                  <a:pt x="663541" y="194713"/>
                </a:lnTo>
                <a:lnTo>
                  <a:pt x="663780" y="206126"/>
                </a:lnTo>
                <a:lnTo>
                  <a:pt x="663846" y="333225"/>
                </a:lnTo>
                <a:close/>
              </a:path>
              <a:path w="2127885" h="366395">
                <a:moveTo>
                  <a:pt x="872585" y="119360"/>
                </a:moveTo>
                <a:lnTo>
                  <a:pt x="749741" y="119360"/>
                </a:lnTo>
                <a:lnTo>
                  <a:pt x="755853" y="115499"/>
                </a:lnTo>
                <a:lnTo>
                  <a:pt x="794837" y="103249"/>
                </a:lnTo>
                <a:lnTo>
                  <a:pt x="812696" y="102095"/>
                </a:lnTo>
                <a:lnTo>
                  <a:pt x="825523" y="102663"/>
                </a:lnTo>
                <a:lnTo>
                  <a:pt x="868554" y="116355"/>
                </a:lnTo>
                <a:lnTo>
                  <a:pt x="872585" y="119360"/>
                </a:lnTo>
                <a:close/>
              </a:path>
              <a:path w="2127885" h="366395">
                <a:moveTo>
                  <a:pt x="751230" y="360609"/>
                </a:moveTo>
                <a:lnTo>
                  <a:pt x="714618" y="360609"/>
                </a:lnTo>
                <a:lnTo>
                  <a:pt x="714618" y="106114"/>
                </a:lnTo>
                <a:lnTo>
                  <a:pt x="749295" y="106114"/>
                </a:lnTo>
                <a:lnTo>
                  <a:pt x="749741" y="119360"/>
                </a:lnTo>
                <a:lnTo>
                  <a:pt x="872585" y="119360"/>
                </a:lnTo>
                <a:lnTo>
                  <a:pt x="877028" y="122671"/>
                </a:lnTo>
                <a:lnTo>
                  <a:pt x="884403" y="130121"/>
                </a:lnTo>
                <a:lnTo>
                  <a:pt x="888722" y="136028"/>
                </a:lnTo>
                <a:lnTo>
                  <a:pt x="807189" y="136028"/>
                </a:lnTo>
                <a:lnTo>
                  <a:pt x="800018" y="136270"/>
                </a:lnTo>
                <a:lnTo>
                  <a:pt x="757490" y="147460"/>
                </a:lnTo>
                <a:lnTo>
                  <a:pt x="751230" y="150762"/>
                </a:lnTo>
                <a:lnTo>
                  <a:pt x="751230" y="360609"/>
                </a:lnTo>
                <a:close/>
              </a:path>
              <a:path w="2127885" h="366395">
                <a:moveTo>
                  <a:pt x="902139" y="360609"/>
                </a:moveTo>
                <a:lnTo>
                  <a:pt x="865530" y="360609"/>
                </a:lnTo>
                <a:lnTo>
                  <a:pt x="865530" y="190499"/>
                </a:lnTo>
                <a:lnTo>
                  <a:pt x="864497" y="177616"/>
                </a:lnTo>
                <a:lnTo>
                  <a:pt x="840201" y="143646"/>
                </a:lnTo>
                <a:lnTo>
                  <a:pt x="807189" y="136028"/>
                </a:lnTo>
                <a:lnTo>
                  <a:pt x="888722" y="136028"/>
                </a:lnTo>
                <a:lnTo>
                  <a:pt x="902139" y="184844"/>
                </a:lnTo>
                <a:lnTo>
                  <a:pt x="902139" y="360609"/>
                </a:lnTo>
                <a:close/>
              </a:path>
              <a:path w="2127885" h="366395">
                <a:moveTo>
                  <a:pt x="1006247" y="360609"/>
                </a:moveTo>
                <a:lnTo>
                  <a:pt x="969633" y="360609"/>
                </a:lnTo>
                <a:lnTo>
                  <a:pt x="969633" y="5060"/>
                </a:lnTo>
                <a:lnTo>
                  <a:pt x="1006247" y="5060"/>
                </a:lnTo>
                <a:lnTo>
                  <a:pt x="1006247" y="183355"/>
                </a:lnTo>
                <a:lnTo>
                  <a:pt x="1055742" y="183355"/>
                </a:lnTo>
                <a:lnTo>
                  <a:pt x="1054024" y="184844"/>
                </a:lnTo>
                <a:lnTo>
                  <a:pt x="1068884" y="209252"/>
                </a:lnTo>
                <a:lnTo>
                  <a:pt x="1027078" y="209252"/>
                </a:lnTo>
                <a:lnTo>
                  <a:pt x="1006247" y="227558"/>
                </a:lnTo>
                <a:lnTo>
                  <a:pt x="1006247" y="360609"/>
                </a:lnTo>
                <a:close/>
              </a:path>
              <a:path w="2127885" h="366395">
                <a:moveTo>
                  <a:pt x="1055742" y="183355"/>
                </a:moveTo>
                <a:lnTo>
                  <a:pt x="1006247" y="183355"/>
                </a:lnTo>
                <a:lnTo>
                  <a:pt x="1100154" y="96440"/>
                </a:lnTo>
                <a:lnTo>
                  <a:pt x="1126652" y="121889"/>
                </a:lnTo>
                <a:lnTo>
                  <a:pt x="1055742" y="183355"/>
                </a:lnTo>
                <a:close/>
              </a:path>
              <a:path w="2127885" h="366395">
                <a:moveTo>
                  <a:pt x="1163257" y="360609"/>
                </a:moveTo>
                <a:lnTo>
                  <a:pt x="1118013" y="360609"/>
                </a:lnTo>
                <a:lnTo>
                  <a:pt x="1027078" y="209252"/>
                </a:lnTo>
                <a:lnTo>
                  <a:pt x="1068884" y="209252"/>
                </a:lnTo>
                <a:lnTo>
                  <a:pt x="1074745" y="218879"/>
                </a:lnTo>
                <a:lnTo>
                  <a:pt x="1099857" y="259518"/>
                </a:lnTo>
                <a:lnTo>
                  <a:pt x="1129362" y="306761"/>
                </a:lnTo>
                <a:lnTo>
                  <a:pt x="1163257" y="360609"/>
                </a:lnTo>
                <a:close/>
              </a:path>
              <a:path w="2127885" h="366395">
                <a:moveTo>
                  <a:pt x="1448711" y="243780"/>
                </a:moveTo>
                <a:lnTo>
                  <a:pt x="1400755" y="236859"/>
                </a:lnTo>
                <a:lnTo>
                  <a:pt x="1363729" y="216097"/>
                </a:lnTo>
                <a:lnTo>
                  <a:pt x="1340176" y="182388"/>
                </a:lnTo>
                <a:lnTo>
                  <a:pt x="1332325" y="136624"/>
                </a:lnTo>
                <a:lnTo>
                  <a:pt x="1332325" y="5060"/>
                </a:lnTo>
                <a:lnTo>
                  <a:pt x="1369387" y="5060"/>
                </a:lnTo>
                <a:lnTo>
                  <a:pt x="1369387" y="138707"/>
                </a:lnTo>
                <a:lnTo>
                  <a:pt x="1370717" y="154650"/>
                </a:lnTo>
                <a:lnTo>
                  <a:pt x="1390666" y="190202"/>
                </a:lnTo>
                <a:lnTo>
                  <a:pt x="1431356" y="206665"/>
                </a:lnTo>
                <a:lnTo>
                  <a:pt x="1448711" y="207763"/>
                </a:lnTo>
                <a:lnTo>
                  <a:pt x="1557801" y="207763"/>
                </a:lnTo>
                <a:lnTo>
                  <a:pt x="1557801" y="222497"/>
                </a:lnTo>
                <a:lnTo>
                  <a:pt x="1520748" y="222497"/>
                </a:lnTo>
                <a:lnTo>
                  <a:pt x="1514149" y="227278"/>
                </a:lnTo>
                <a:lnTo>
                  <a:pt x="1506567" y="231501"/>
                </a:lnTo>
                <a:lnTo>
                  <a:pt x="1468544" y="242403"/>
                </a:lnTo>
                <a:lnTo>
                  <a:pt x="1458620" y="243435"/>
                </a:lnTo>
                <a:lnTo>
                  <a:pt x="1448711" y="243780"/>
                </a:lnTo>
                <a:close/>
              </a:path>
              <a:path w="2127885" h="366395">
                <a:moveTo>
                  <a:pt x="1557801" y="207763"/>
                </a:moveTo>
                <a:lnTo>
                  <a:pt x="1448711" y="207763"/>
                </a:lnTo>
                <a:lnTo>
                  <a:pt x="1462106" y="207084"/>
                </a:lnTo>
                <a:lnTo>
                  <a:pt x="1474458" y="205047"/>
                </a:lnTo>
                <a:lnTo>
                  <a:pt x="1512038" y="183690"/>
                </a:lnTo>
                <a:lnTo>
                  <a:pt x="1520748" y="166091"/>
                </a:lnTo>
                <a:lnTo>
                  <a:pt x="1520748" y="5060"/>
                </a:lnTo>
                <a:lnTo>
                  <a:pt x="1557801" y="5060"/>
                </a:lnTo>
                <a:lnTo>
                  <a:pt x="1557801" y="207763"/>
                </a:lnTo>
                <a:close/>
              </a:path>
              <a:path w="2127885" h="366395">
                <a:moveTo>
                  <a:pt x="1497974" y="366265"/>
                </a:moveTo>
                <a:lnTo>
                  <a:pt x="1487849" y="340220"/>
                </a:lnTo>
                <a:lnTo>
                  <a:pt x="1494798" y="337495"/>
                </a:lnTo>
                <a:lnTo>
                  <a:pt x="1501059" y="333783"/>
                </a:lnTo>
                <a:lnTo>
                  <a:pt x="1520172" y="295106"/>
                </a:lnTo>
                <a:lnTo>
                  <a:pt x="1520748" y="281433"/>
                </a:lnTo>
                <a:lnTo>
                  <a:pt x="1520748" y="222497"/>
                </a:lnTo>
                <a:lnTo>
                  <a:pt x="1557801" y="222497"/>
                </a:lnTo>
                <a:lnTo>
                  <a:pt x="1557801" y="281433"/>
                </a:lnTo>
                <a:lnTo>
                  <a:pt x="1554062" y="315644"/>
                </a:lnTo>
                <a:lnTo>
                  <a:pt x="1542846" y="341187"/>
                </a:lnTo>
                <a:lnTo>
                  <a:pt x="1524151" y="358061"/>
                </a:lnTo>
                <a:lnTo>
                  <a:pt x="1497974" y="366265"/>
                </a:lnTo>
                <a:close/>
              </a:path>
              <a:path w="2127885" h="366395">
                <a:moveTo>
                  <a:pt x="1707743" y="365670"/>
                </a:moveTo>
                <a:lnTo>
                  <a:pt x="1666216" y="358638"/>
                </a:lnTo>
                <a:lnTo>
                  <a:pt x="1625756" y="322537"/>
                </a:lnTo>
                <a:lnTo>
                  <a:pt x="1612198" y="267145"/>
                </a:lnTo>
                <a:lnTo>
                  <a:pt x="1612198" y="200024"/>
                </a:lnTo>
                <a:lnTo>
                  <a:pt x="1618335" y="157459"/>
                </a:lnTo>
                <a:lnTo>
                  <a:pt x="1650453" y="115006"/>
                </a:lnTo>
                <a:lnTo>
                  <a:pt x="1707743" y="100607"/>
                </a:lnTo>
                <a:lnTo>
                  <a:pt x="1728635" y="102272"/>
                </a:lnTo>
                <a:lnTo>
                  <a:pt x="1747107" y="107267"/>
                </a:lnTo>
                <a:lnTo>
                  <a:pt x="1763161" y="115592"/>
                </a:lnTo>
                <a:lnTo>
                  <a:pt x="1776799" y="127247"/>
                </a:lnTo>
                <a:lnTo>
                  <a:pt x="1783031" y="135582"/>
                </a:lnTo>
                <a:lnTo>
                  <a:pt x="1707743" y="135582"/>
                </a:lnTo>
                <a:lnTo>
                  <a:pt x="1694950" y="136540"/>
                </a:lnTo>
                <a:lnTo>
                  <a:pt x="1657763" y="159673"/>
                </a:lnTo>
                <a:lnTo>
                  <a:pt x="1648802" y="200024"/>
                </a:lnTo>
                <a:lnTo>
                  <a:pt x="1648802" y="272206"/>
                </a:lnTo>
                <a:lnTo>
                  <a:pt x="1664728" y="315664"/>
                </a:lnTo>
                <a:lnTo>
                  <a:pt x="1707743" y="331588"/>
                </a:lnTo>
                <a:lnTo>
                  <a:pt x="1782572" y="331588"/>
                </a:lnTo>
                <a:lnTo>
                  <a:pt x="1778285" y="337839"/>
                </a:lnTo>
                <a:lnTo>
                  <a:pt x="1765116" y="350015"/>
                </a:lnTo>
                <a:lnTo>
                  <a:pt x="1748968" y="358712"/>
                </a:lnTo>
                <a:lnTo>
                  <a:pt x="1729844" y="363930"/>
                </a:lnTo>
                <a:lnTo>
                  <a:pt x="1707743" y="365670"/>
                </a:lnTo>
                <a:close/>
              </a:path>
              <a:path w="2127885" h="366395">
                <a:moveTo>
                  <a:pt x="1782572" y="331588"/>
                </a:moveTo>
                <a:lnTo>
                  <a:pt x="1707743" y="331588"/>
                </a:lnTo>
                <a:lnTo>
                  <a:pt x="1720475" y="330592"/>
                </a:lnTo>
                <a:lnTo>
                  <a:pt x="1731739" y="327606"/>
                </a:lnTo>
                <a:lnTo>
                  <a:pt x="1761358" y="296762"/>
                </a:lnTo>
                <a:lnTo>
                  <a:pt x="1765188" y="272206"/>
                </a:lnTo>
                <a:lnTo>
                  <a:pt x="1765188" y="200024"/>
                </a:lnTo>
                <a:lnTo>
                  <a:pt x="1761598" y="171830"/>
                </a:lnTo>
                <a:lnTo>
                  <a:pt x="1750828" y="151692"/>
                </a:lnTo>
                <a:lnTo>
                  <a:pt x="1732876" y="139609"/>
                </a:lnTo>
                <a:lnTo>
                  <a:pt x="1707743" y="135582"/>
                </a:lnTo>
                <a:lnTo>
                  <a:pt x="1783031" y="135582"/>
                </a:lnTo>
                <a:lnTo>
                  <a:pt x="1787670" y="141786"/>
                </a:lnTo>
                <a:lnTo>
                  <a:pt x="1795436" y="158762"/>
                </a:lnTo>
                <a:lnTo>
                  <a:pt x="1800096" y="178174"/>
                </a:lnTo>
                <a:lnTo>
                  <a:pt x="1801650" y="200024"/>
                </a:lnTo>
                <a:lnTo>
                  <a:pt x="1801650" y="267145"/>
                </a:lnTo>
                <a:lnTo>
                  <a:pt x="1800190" y="287581"/>
                </a:lnTo>
                <a:lnTo>
                  <a:pt x="1795811" y="306175"/>
                </a:lnTo>
                <a:lnTo>
                  <a:pt x="1788510" y="322928"/>
                </a:lnTo>
                <a:lnTo>
                  <a:pt x="1782572" y="331588"/>
                </a:lnTo>
                <a:close/>
              </a:path>
              <a:path w="2127885" h="366395">
                <a:moveTo>
                  <a:pt x="1933323" y="366265"/>
                </a:moveTo>
                <a:lnTo>
                  <a:pt x="1891519" y="360452"/>
                </a:lnTo>
                <a:lnTo>
                  <a:pt x="1861662" y="343011"/>
                </a:lnTo>
                <a:lnTo>
                  <a:pt x="1843749" y="313943"/>
                </a:lnTo>
                <a:lnTo>
                  <a:pt x="1837778" y="273247"/>
                </a:lnTo>
                <a:lnTo>
                  <a:pt x="1837778" y="106114"/>
                </a:lnTo>
                <a:lnTo>
                  <a:pt x="1874382" y="106114"/>
                </a:lnTo>
                <a:lnTo>
                  <a:pt x="1874382" y="273247"/>
                </a:lnTo>
                <a:lnTo>
                  <a:pt x="1875332" y="287042"/>
                </a:lnTo>
                <a:lnTo>
                  <a:pt x="1897995" y="323467"/>
                </a:lnTo>
                <a:lnTo>
                  <a:pt x="1933323" y="331588"/>
                </a:lnTo>
                <a:lnTo>
                  <a:pt x="2027230" y="331588"/>
                </a:lnTo>
                <a:lnTo>
                  <a:pt x="2027230" y="341857"/>
                </a:lnTo>
                <a:lnTo>
                  <a:pt x="1992111" y="341857"/>
                </a:lnTo>
                <a:lnTo>
                  <a:pt x="1986500" y="347336"/>
                </a:lnTo>
                <a:lnTo>
                  <a:pt x="1980238" y="352164"/>
                </a:lnTo>
                <a:lnTo>
                  <a:pt x="1941603" y="365865"/>
                </a:lnTo>
                <a:lnTo>
                  <a:pt x="1933323" y="366265"/>
                </a:lnTo>
                <a:close/>
              </a:path>
              <a:path w="2127885" h="366395">
                <a:moveTo>
                  <a:pt x="2027230" y="331588"/>
                </a:moveTo>
                <a:lnTo>
                  <a:pt x="1933323" y="331588"/>
                </a:lnTo>
                <a:lnTo>
                  <a:pt x="1958390" y="327913"/>
                </a:lnTo>
                <a:lnTo>
                  <a:pt x="1976297" y="316891"/>
                </a:lnTo>
                <a:lnTo>
                  <a:pt x="1987043" y="298520"/>
                </a:lnTo>
                <a:lnTo>
                  <a:pt x="1990563" y="273247"/>
                </a:lnTo>
                <a:lnTo>
                  <a:pt x="1990625" y="106114"/>
                </a:lnTo>
                <a:lnTo>
                  <a:pt x="2027230" y="106114"/>
                </a:lnTo>
                <a:lnTo>
                  <a:pt x="2027230" y="331588"/>
                </a:lnTo>
                <a:close/>
              </a:path>
              <a:path w="2127885" h="366395">
                <a:moveTo>
                  <a:pt x="2027230" y="360609"/>
                </a:moveTo>
                <a:lnTo>
                  <a:pt x="1992111" y="360609"/>
                </a:lnTo>
                <a:lnTo>
                  <a:pt x="1992111" y="341857"/>
                </a:lnTo>
                <a:lnTo>
                  <a:pt x="2027230" y="341857"/>
                </a:lnTo>
                <a:lnTo>
                  <a:pt x="2027230" y="360609"/>
                </a:lnTo>
                <a:close/>
              </a:path>
              <a:path w="2127885" h="366395">
                <a:moveTo>
                  <a:pt x="2121232" y="299590"/>
                </a:moveTo>
                <a:lnTo>
                  <a:pt x="2092809" y="299590"/>
                </a:lnTo>
                <a:lnTo>
                  <a:pt x="2086704" y="23812"/>
                </a:lnTo>
                <a:lnTo>
                  <a:pt x="2086745" y="16619"/>
                </a:lnTo>
                <a:lnTo>
                  <a:pt x="2088294" y="11062"/>
                </a:lnTo>
                <a:lnTo>
                  <a:pt x="2091466" y="6697"/>
                </a:lnTo>
                <a:lnTo>
                  <a:pt x="2094648" y="2232"/>
                </a:lnTo>
                <a:lnTo>
                  <a:pt x="2099801" y="0"/>
                </a:lnTo>
                <a:lnTo>
                  <a:pt x="2114383" y="0"/>
                </a:lnTo>
                <a:lnTo>
                  <a:pt x="2119698" y="2232"/>
                </a:lnTo>
                <a:lnTo>
                  <a:pt x="2122870" y="6697"/>
                </a:lnTo>
                <a:lnTo>
                  <a:pt x="2126147" y="11062"/>
                </a:lnTo>
                <a:lnTo>
                  <a:pt x="2127785" y="16619"/>
                </a:lnTo>
                <a:lnTo>
                  <a:pt x="2127774" y="23812"/>
                </a:lnTo>
                <a:lnTo>
                  <a:pt x="2121232" y="299590"/>
                </a:lnTo>
                <a:close/>
              </a:path>
              <a:path w="2127885" h="366395">
                <a:moveTo>
                  <a:pt x="2111859" y="360609"/>
                </a:moveTo>
                <a:lnTo>
                  <a:pt x="2101439" y="360609"/>
                </a:lnTo>
                <a:lnTo>
                  <a:pt x="2096924" y="358774"/>
                </a:lnTo>
                <a:lnTo>
                  <a:pt x="2092952" y="355103"/>
                </a:lnTo>
                <a:lnTo>
                  <a:pt x="2089085" y="351333"/>
                </a:lnTo>
                <a:lnTo>
                  <a:pt x="2087151" y="346719"/>
                </a:lnTo>
                <a:lnTo>
                  <a:pt x="2087151" y="335904"/>
                </a:lnTo>
                <a:lnTo>
                  <a:pt x="2089085" y="331389"/>
                </a:lnTo>
                <a:lnTo>
                  <a:pt x="2096924" y="323948"/>
                </a:lnTo>
                <a:lnTo>
                  <a:pt x="2101439" y="322063"/>
                </a:lnTo>
                <a:lnTo>
                  <a:pt x="2111859" y="322063"/>
                </a:lnTo>
                <a:lnTo>
                  <a:pt x="2116469" y="323948"/>
                </a:lnTo>
                <a:lnTo>
                  <a:pt x="2120337" y="327718"/>
                </a:lnTo>
                <a:lnTo>
                  <a:pt x="2124308" y="331389"/>
                </a:lnTo>
                <a:lnTo>
                  <a:pt x="2126290" y="335904"/>
                </a:lnTo>
                <a:lnTo>
                  <a:pt x="2126290" y="346719"/>
                </a:lnTo>
                <a:lnTo>
                  <a:pt x="2124308" y="351333"/>
                </a:lnTo>
                <a:lnTo>
                  <a:pt x="2116469" y="358774"/>
                </a:lnTo>
                <a:lnTo>
                  <a:pt x="2111859" y="360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4623" y="2722319"/>
            <a:ext cx="688348" cy="68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931496" y="2694819"/>
            <a:ext cx="743373" cy="743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029" y="161092"/>
            <a:ext cx="3603892" cy="35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176" y="618589"/>
            <a:ext cx="1528445" cy="351155"/>
          </a:xfrm>
          <a:custGeom>
            <a:avLst/>
            <a:gdLst/>
            <a:ahLst/>
            <a:cxnLst/>
            <a:rect l="l" t="t" r="r" b="b"/>
            <a:pathLst>
              <a:path w="1528445" h="351155">
                <a:moveTo>
                  <a:pt x="19906" y="31253"/>
                </a:moveTo>
                <a:lnTo>
                  <a:pt x="11571" y="31253"/>
                </a:lnTo>
                <a:lnTo>
                  <a:pt x="7850" y="29665"/>
                </a:lnTo>
                <a:lnTo>
                  <a:pt x="1500" y="23316"/>
                </a:lnTo>
                <a:lnTo>
                  <a:pt x="43" y="19991"/>
                </a:lnTo>
                <a:lnTo>
                  <a:pt x="0" y="11360"/>
                </a:lnTo>
                <a:lnTo>
                  <a:pt x="1500" y="7937"/>
                </a:lnTo>
                <a:lnTo>
                  <a:pt x="7850" y="1586"/>
                </a:lnTo>
                <a:lnTo>
                  <a:pt x="11571" y="0"/>
                </a:lnTo>
                <a:lnTo>
                  <a:pt x="19906" y="0"/>
                </a:lnTo>
                <a:lnTo>
                  <a:pt x="23477" y="1537"/>
                </a:lnTo>
                <a:lnTo>
                  <a:pt x="29629" y="7689"/>
                </a:lnTo>
                <a:lnTo>
                  <a:pt x="31166" y="11360"/>
                </a:lnTo>
                <a:lnTo>
                  <a:pt x="31166" y="19991"/>
                </a:lnTo>
                <a:lnTo>
                  <a:pt x="29629" y="23712"/>
                </a:lnTo>
                <a:lnTo>
                  <a:pt x="26553" y="26789"/>
                </a:lnTo>
                <a:lnTo>
                  <a:pt x="23477" y="29765"/>
                </a:lnTo>
                <a:lnTo>
                  <a:pt x="19906" y="31253"/>
                </a:lnTo>
                <a:close/>
              </a:path>
              <a:path w="1528445" h="351155">
                <a:moveTo>
                  <a:pt x="28785" y="270568"/>
                </a:moveTo>
                <a:lnTo>
                  <a:pt x="1400" y="270568"/>
                </a:lnTo>
                <a:lnTo>
                  <a:pt x="1400" y="79622"/>
                </a:lnTo>
                <a:lnTo>
                  <a:pt x="28785" y="79622"/>
                </a:lnTo>
                <a:lnTo>
                  <a:pt x="28785" y="270568"/>
                </a:lnTo>
                <a:close/>
              </a:path>
              <a:path w="1528445" h="351155">
                <a:moveTo>
                  <a:pt x="204393" y="89593"/>
                </a:moveTo>
                <a:lnTo>
                  <a:pt x="112188" y="89593"/>
                </a:lnTo>
                <a:lnTo>
                  <a:pt x="118042" y="85525"/>
                </a:lnTo>
                <a:lnTo>
                  <a:pt x="159515" y="76645"/>
                </a:lnTo>
                <a:lnTo>
                  <a:pt x="169106" y="77073"/>
                </a:lnTo>
                <a:lnTo>
                  <a:pt x="204393" y="89593"/>
                </a:lnTo>
                <a:close/>
              </a:path>
              <a:path w="1528445" h="351155">
                <a:moveTo>
                  <a:pt x="113379" y="270568"/>
                </a:moveTo>
                <a:lnTo>
                  <a:pt x="85995" y="270568"/>
                </a:lnTo>
                <a:lnTo>
                  <a:pt x="85995" y="79622"/>
                </a:lnTo>
                <a:lnTo>
                  <a:pt x="111890" y="79622"/>
                </a:lnTo>
                <a:lnTo>
                  <a:pt x="112188" y="89593"/>
                </a:lnTo>
                <a:lnTo>
                  <a:pt x="204393" y="89593"/>
                </a:lnTo>
                <a:lnTo>
                  <a:pt x="207699" y="92049"/>
                </a:lnTo>
                <a:lnTo>
                  <a:pt x="213196" y="97611"/>
                </a:lnTo>
                <a:lnTo>
                  <a:pt x="216451" y="102095"/>
                </a:lnTo>
                <a:lnTo>
                  <a:pt x="148204" y="102095"/>
                </a:lnTo>
                <a:lnTo>
                  <a:pt x="140961" y="103087"/>
                </a:lnTo>
                <a:lnTo>
                  <a:pt x="133620" y="105071"/>
                </a:lnTo>
                <a:lnTo>
                  <a:pt x="126278" y="106956"/>
                </a:lnTo>
                <a:lnTo>
                  <a:pt x="119530" y="109685"/>
                </a:lnTo>
                <a:lnTo>
                  <a:pt x="113379" y="113257"/>
                </a:lnTo>
                <a:lnTo>
                  <a:pt x="113379" y="270568"/>
                </a:lnTo>
                <a:close/>
              </a:path>
              <a:path w="1528445" h="351155">
                <a:moveTo>
                  <a:pt x="226488" y="270568"/>
                </a:moveTo>
                <a:lnTo>
                  <a:pt x="199104" y="270568"/>
                </a:lnTo>
                <a:lnTo>
                  <a:pt x="199104" y="142874"/>
                </a:lnTo>
                <a:lnTo>
                  <a:pt x="198332" y="133256"/>
                </a:lnTo>
                <a:lnTo>
                  <a:pt x="172724" y="104625"/>
                </a:lnTo>
                <a:lnTo>
                  <a:pt x="155348" y="102095"/>
                </a:lnTo>
                <a:lnTo>
                  <a:pt x="216451" y="102095"/>
                </a:lnTo>
                <a:lnTo>
                  <a:pt x="226488" y="138707"/>
                </a:lnTo>
                <a:lnTo>
                  <a:pt x="226488" y="270568"/>
                </a:lnTo>
                <a:close/>
              </a:path>
              <a:path w="1528445" h="351155">
                <a:moveTo>
                  <a:pt x="415154" y="270568"/>
                </a:moveTo>
                <a:lnTo>
                  <a:pt x="387770" y="270568"/>
                </a:lnTo>
                <a:lnTo>
                  <a:pt x="387770" y="3869"/>
                </a:lnTo>
                <a:lnTo>
                  <a:pt x="479596" y="3869"/>
                </a:lnTo>
                <a:lnTo>
                  <a:pt x="497065" y="5320"/>
                </a:lnTo>
                <a:lnTo>
                  <a:pt x="512115" y="9673"/>
                </a:lnTo>
                <a:lnTo>
                  <a:pt x="524747" y="16928"/>
                </a:lnTo>
                <a:lnTo>
                  <a:pt x="534960" y="27086"/>
                </a:lnTo>
                <a:lnTo>
                  <a:pt x="537132" y="30509"/>
                </a:lnTo>
                <a:lnTo>
                  <a:pt x="415154" y="30509"/>
                </a:lnTo>
                <a:lnTo>
                  <a:pt x="415154" y="156268"/>
                </a:lnTo>
                <a:lnTo>
                  <a:pt x="538279" y="156268"/>
                </a:lnTo>
                <a:lnTo>
                  <a:pt x="536104" y="159561"/>
                </a:lnTo>
                <a:lnTo>
                  <a:pt x="496860" y="181951"/>
                </a:lnTo>
                <a:lnTo>
                  <a:pt x="482275" y="182909"/>
                </a:lnTo>
                <a:lnTo>
                  <a:pt x="415154" y="182909"/>
                </a:lnTo>
                <a:lnTo>
                  <a:pt x="415154" y="270568"/>
                </a:lnTo>
                <a:close/>
              </a:path>
              <a:path w="1528445" h="351155">
                <a:moveTo>
                  <a:pt x="538279" y="156268"/>
                </a:moveTo>
                <a:lnTo>
                  <a:pt x="478852" y="156268"/>
                </a:lnTo>
                <a:lnTo>
                  <a:pt x="488619" y="155617"/>
                </a:lnTo>
                <a:lnTo>
                  <a:pt x="497084" y="153664"/>
                </a:lnTo>
                <a:lnTo>
                  <a:pt x="523054" y="121592"/>
                </a:lnTo>
                <a:lnTo>
                  <a:pt x="525584" y="90784"/>
                </a:lnTo>
                <a:lnTo>
                  <a:pt x="524793" y="76022"/>
                </a:lnTo>
                <a:lnTo>
                  <a:pt x="506013" y="38546"/>
                </a:lnTo>
                <a:lnTo>
                  <a:pt x="477215" y="30509"/>
                </a:lnTo>
                <a:lnTo>
                  <a:pt x="537132" y="30509"/>
                </a:lnTo>
                <a:lnTo>
                  <a:pt x="542904" y="39606"/>
                </a:lnTo>
                <a:lnTo>
                  <a:pt x="548578" y="53949"/>
                </a:lnTo>
                <a:lnTo>
                  <a:pt x="551982" y="70116"/>
                </a:lnTo>
                <a:lnTo>
                  <a:pt x="553117" y="88106"/>
                </a:lnTo>
                <a:lnTo>
                  <a:pt x="552847" y="99844"/>
                </a:lnTo>
                <a:lnTo>
                  <a:pt x="546002" y="141851"/>
                </a:lnTo>
                <a:lnTo>
                  <a:pt x="541769" y="150985"/>
                </a:lnTo>
                <a:lnTo>
                  <a:pt x="538279" y="156268"/>
                </a:lnTo>
                <a:close/>
              </a:path>
              <a:path w="1528445" h="351155">
                <a:moveTo>
                  <a:pt x="652141" y="274438"/>
                </a:moveTo>
                <a:lnTo>
                  <a:pt x="608721" y="262550"/>
                </a:lnTo>
                <a:lnTo>
                  <a:pt x="585057" y="229454"/>
                </a:lnTo>
                <a:lnTo>
                  <a:pt x="580555" y="200470"/>
                </a:lnTo>
                <a:lnTo>
                  <a:pt x="580555" y="150167"/>
                </a:lnTo>
                <a:lnTo>
                  <a:pt x="590936" y="105462"/>
                </a:lnTo>
                <a:lnTo>
                  <a:pt x="621520" y="80292"/>
                </a:lnTo>
                <a:lnTo>
                  <a:pt x="652141" y="75454"/>
                </a:lnTo>
                <a:lnTo>
                  <a:pt x="667824" y="76710"/>
                </a:lnTo>
                <a:lnTo>
                  <a:pt x="681684" y="80478"/>
                </a:lnTo>
                <a:lnTo>
                  <a:pt x="693720" y="86757"/>
                </a:lnTo>
                <a:lnTo>
                  <a:pt x="703934" y="95546"/>
                </a:lnTo>
                <a:lnTo>
                  <a:pt x="708642" y="101798"/>
                </a:lnTo>
                <a:lnTo>
                  <a:pt x="652141" y="101798"/>
                </a:lnTo>
                <a:lnTo>
                  <a:pt x="642533" y="102514"/>
                </a:lnTo>
                <a:lnTo>
                  <a:pt x="610916" y="128214"/>
                </a:lnTo>
                <a:lnTo>
                  <a:pt x="607939" y="150167"/>
                </a:lnTo>
                <a:lnTo>
                  <a:pt x="607939" y="204340"/>
                </a:lnTo>
                <a:lnTo>
                  <a:pt x="626384" y="242142"/>
                </a:lnTo>
                <a:lnTo>
                  <a:pt x="652141" y="248840"/>
                </a:lnTo>
                <a:lnTo>
                  <a:pt x="708294" y="248840"/>
                </a:lnTo>
                <a:lnTo>
                  <a:pt x="705124" y="253453"/>
                </a:lnTo>
                <a:lnTo>
                  <a:pt x="695227" y="262634"/>
                </a:lnTo>
                <a:lnTo>
                  <a:pt x="683097" y="269192"/>
                </a:lnTo>
                <a:lnTo>
                  <a:pt x="668735" y="273126"/>
                </a:lnTo>
                <a:lnTo>
                  <a:pt x="652141" y="274438"/>
                </a:lnTo>
                <a:close/>
              </a:path>
              <a:path w="1528445" h="351155">
                <a:moveTo>
                  <a:pt x="708294" y="248840"/>
                </a:moveTo>
                <a:lnTo>
                  <a:pt x="652141" y="248840"/>
                </a:lnTo>
                <a:lnTo>
                  <a:pt x="661703" y="248095"/>
                </a:lnTo>
                <a:lnTo>
                  <a:pt x="670149" y="245863"/>
                </a:lnTo>
                <a:lnTo>
                  <a:pt x="694436" y="214079"/>
                </a:lnTo>
                <a:lnTo>
                  <a:pt x="695152" y="204340"/>
                </a:lnTo>
                <a:lnTo>
                  <a:pt x="695152" y="150167"/>
                </a:lnTo>
                <a:lnTo>
                  <a:pt x="692464" y="129005"/>
                </a:lnTo>
                <a:lnTo>
                  <a:pt x="684400" y="113890"/>
                </a:lnTo>
                <a:lnTo>
                  <a:pt x="670959" y="104821"/>
                </a:lnTo>
                <a:lnTo>
                  <a:pt x="652141" y="101798"/>
                </a:lnTo>
                <a:lnTo>
                  <a:pt x="708642" y="101798"/>
                </a:lnTo>
                <a:lnTo>
                  <a:pt x="712138" y="106439"/>
                </a:lnTo>
                <a:lnTo>
                  <a:pt x="717998" y="119173"/>
                </a:lnTo>
                <a:lnTo>
                  <a:pt x="721513" y="133749"/>
                </a:lnTo>
                <a:lnTo>
                  <a:pt x="722685" y="150167"/>
                </a:lnTo>
                <a:lnTo>
                  <a:pt x="722685" y="200470"/>
                </a:lnTo>
                <a:lnTo>
                  <a:pt x="721588" y="215781"/>
                </a:lnTo>
                <a:lnTo>
                  <a:pt x="718295" y="229715"/>
                </a:lnTo>
                <a:lnTo>
                  <a:pt x="712807" y="242272"/>
                </a:lnTo>
                <a:lnTo>
                  <a:pt x="708294" y="248840"/>
                </a:lnTo>
                <a:close/>
              </a:path>
              <a:path w="1528445" h="351155">
                <a:moveTo>
                  <a:pt x="855328" y="89593"/>
                </a:moveTo>
                <a:lnTo>
                  <a:pt x="785812" y="89593"/>
                </a:lnTo>
                <a:lnTo>
                  <a:pt x="795216" y="83733"/>
                </a:lnTo>
                <a:lnTo>
                  <a:pt x="805420" y="79548"/>
                </a:lnTo>
                <a:lnTo>
                  <a:pt x="816424" y="77036"/>
                </a:lnTo>
                <a:lnTo>
                  <a:pt x="828228" y="76199"/>
                </a:lnTo>
                <a:lnTo>
                  <a:pt x="834600" y="76441"/>
                </a:lnTo>
                <a:lnTo>
                  <a:pt x="841661" y="77167"/>
                </a:lnTo>
                <a:lnTo>
                  <a:pt x="849410" y="78376"/>
                </a:lnTo>
                <a:lnTo>
                  <a:pt x="857847" y="80068"/>
                </a:lnTo>
                <a:lnTo>
                  <a:pt x="855328" y="89593"/>
                </a:lnTo>
                <a:close/>
              </a:path>
              <a:path w="1528445" h="351155">
                <a:moveTo>
                  <a:pt x="786556" y="270568"/>
                </a:moveTo>
                <a:lnTo>
                  <a:pt x="759172" y="270568"/>
                </a:lnTo>
                <a:lnTo>
                  <a:pt x="759172" y="79622"/>
                </a:lnTo>
                <a:lnTo>
                  <a:pt x="785812" y="79622"/>
                </a:lnTo>
                <a:lnTo>
                  <a:pt x="785812" y="89593"/>
                </a:lnTo>
                <a:lnTo>
                  <a:pt x="855328" y="89593"/>
                </a:lnTo>
                <a:lnTo>
                  <a:pt x="852100" y="101798"/>
                </a:lnTo>
                <a:lnTo>
                  <a:pt x="827037" y="101798"/>
                </a:lnTo>
                <a:lnTo>
                  <a:pt x="818935" y="102244"/>
                </a:lnTo>
                <a:lnTo>
                  <a:pt x="786556" y="120351"/>
                </a:lnTo>
                <a:lnTo>
                  <a:pt x="786556" y="270568"/>
                </a:lnTo>
                <a:close/>
              </a:path>
              <a:path w="1528445" h="351155">
                <a:moveTo>
                  <a:pt x="850998" y="105965"/>
                </a:moveTo>
                <a:lnTo>
                  <a:pt x="843359" y="103186"/>
                </a:lnTo>
                <a:lnTo>
                  <a:pt x="835372" y="101798"/>
                </a:lnTo>
                <a:lnTo>
                  <a:pt x="852100" y="101798"/>
                </a:lnTo>
                <a:lnTo>
                  <a:pt x="850998" y="105965"/>
                </a:lnTo>
                <a:close/>
              </a:path>
              <a:path w="1528445" h="351155">
                <a:moveTo>
                  <a:pt x="924188" y="275479"/>
                </a:moveTo>
                <a:lnTo>
                  <a:pt x="889070" y="257323"/>
                </a:lnTo>
                <a:lnTo>
                  <a:pt x="878506" y="220265"/>
                </a:lnTo>
                <a:lnTo>
                  <a:pt x="878506" y="3869"/>
                </a:lnTo>
                <a:lnTo>
                  <a:pt x="906329" y="3869"/>
                </a:lnTo>
                <a:lnTo>
                  <a:pt x="906329" y="79622"/>
                </a:lnTo>
                <a:lnTo>
                  <a:pt x="948896" y="79622"/>
                </a:lnTo>
                <a:lnTo>
                  <a:pt x="939819" y="105667"/>
                </a:lnTo>
                <a:lnTo>
                  <a:pt x="906329" y="105667"/>
                </a:lnTo>
                <a:lnTo>
                  <a:pt x="906329" y="220265"/>
                </a:lnTo>
                <a:lnTo>
                  <a:pt x="907948" y="232543"/>
                </a:lnTo>
                <a:lnTo>
                  <a:pt x="912806" y="242291"/>
                </a:lnTo>
                <a:lnTo>
                  <a:pt x="920899" y="249509"/>
                </a:lnTo>
                <a:lnTo>
                  <a:pt x="932227" y="254197"/>
                </a:lnTo>
                <a:lnTo>
                  <a:pt x="924188" y="275479"/>
                </a:lnTo>
                <a:close/>
              </a:path>
              <a:path w="1528445" h="351155">
                <a:moveTo>
                  <a:pt x="1051404" y="274735"/>
                </a:moveTo>
                <a:lnTo>
                  <a:pt x="1042974" y="274735"/>
                </a:lnTo>
                <a:lnTo>
                  <a:pt x="1011656" y="270382"/>
                </a:lnTo>
                <a:lnTo>
                  <a:pt x="989284" y="257322"/>
                </a:lnTo>
                <a:lnTo>
                  <a:pt x="975860" y="235556"/>
                </a:lnTo>
                <a:lnTo>
                  <a:pt x="971385" y="205084"/>
                </a:lnTo>
                <a:lnTo>
                  <a:pt x="971385" y="79622"/>
                </a:lnTo>
                <a:lnTo>
                  <a:pt x="998769" y="79622"/>
                </a:lnTo>
                <a:lnTo>
                  <a:pt x="998769" y="205084"/>
                </a:lnTo>
                <a:lnTo>
                  <a:pt x="999485" y="215400"/>
                </a:lnTo>
                <a:lnTo>
                  <a:pt x="1024148" y="246123"/>
                </a:lnTo>
                <a:lnTo>
                  <a:pt x="1042974" y="248840"/>
                </a:lnTo>
                <a:lnTo>
                  <a:pt x="1113516" y="248840"/>
                </a:lnTo>
                <a:lnTo>
                  <a:pt x="1113516" y="256429"/>
                </a:lnTo>
                <a:lnTo>
                  <a:pt x="1087180" y="256429"/>
                </a:lnTo>
                <a:lnTo>
                  <a:pt x="1081922" y="262283"/>
                </a:lnTo>
                <a:lnTo>
                  <a:pt x="1075321" y="266798"/>
                </a:lnTo>
                <a:lnTo>
                  <a:pt x="1059548" y="273147"/>
                </a:lnTo>
                <a:lnTo>
                  <a:pt x="1051404" y="274735"/>
                </a:lnTo>
                <a:close/>
              </a:path>
              <a:path w="1528445" h="351155">
                <a:moveTo>
                  <a:pt x="1113516" y="248840"/>
                </a:moveTo>
                <a:lnTo>
                  <a:pt x="1042974" y="248840"/>
                </a:lnTo>
                <a:lnTo>
                  <a:pt x="1061857" y="246077"/>
                </a:lnTo>
                <a:lnTo>
                  <a:pt x="1075344" y="237789"/>
                </a:lnTo>
                <a:lnTo>
                  <a:pt x="1083435" y="223976"/>
                </a:lnTo>
                <a:lnTo>
                  <a:pt x="1086070" y="205084"/>
                </a:lnTo>
                <a:lnTo>
                  <a:pt x="1086132" y="79622"/>
                </a:lnTo>
                <a:lnTo>
                  <a:pt x="1113516" y="79622"/>
                </a:lnTo>
                <a:lnTo>
                  <a:pt x="1113516" y="248840"/>
                </a:lnTo>
                <a:close/>
              </a:path>
              <a:path w="1528445" h="351155">
                <a:moveTo>
                  <a:pt x="1113516" y="270568"/>
                </a:moveTo>
                <a:lnTo>
                  <a:pt x="1087180" y="270568"/>
                </a:lnTo>
                <a:lnTo>
                  <a:pt x="1087180" y="256429"/>
                </a:lnTo>
                <a:lnTo>
                  <a:pt x="1113516" y="256429"/>
                </a:lnTo>
                <a:lnTo>
                  <a:pt x="1113516" y="270568"/>
                </a:lnTo>
                <a:close/>
              </a:path>
              <a:path w="1528445" h="351155">
                <a:moveTo>
                  <a:pt x="1212986" y="275182"/>
                </a:moveTo>
                <a:lnTo>
                  <a:pt x="1171041" y="264885"/>
                </a:lnTo>
                <a:lnTo>
                  <a:pt x="1146789" y="234366"/>
                </a:lnTo>
                <a:lnTo>
                  <a:pt x="1142139" y="146743"/>
                </a:lnTo>
                <a:lnTo>
                  <a:pt x="1143358" y="130940"/>
                </a:lnTo>
                <a:lnTo>
                  <a:pt x="1161636" y="94803"/>
                </a:lnTo>
                <a:lnTo>
                  <a:pt x="1198723" y="77362"/>
                </a:lnTo>
                <a:lnTo>
                  <a:pt x="1214472" y="76199"/>
                </a:lnTo>
                <a:lnTo>
                  <a:pt x="1221904" y="76525"/>
                </a:lnTo>
                <a:lnTo>
                  <a:pt x="1259420" y="96440"/>
                </a:lnTo>
                <a:lnTo>
                  <a:pt x="1285757" y="96440"/>
                </a:lnTo>
                <a:lnTo>
                  <a:pt x="1285757" y="102095"/>
                </a:lnTo>
                <a:lnTo>
                  <a:pt x="1212986" y="102095"/>
                </a:lnTo>
                <a:lnTo>
                  <a:pt x="1204007" y="102830"/>
                </a:lnTo>
                <a:lnTo>
                  <a:pt x="1172614" y="128363"/>
                </a:lnTo>
                <a:lnTo>
                  <a:pt x="1169523" y="148678"/>
                </a:lnTo>
                <a:lnTo>
                  <a:pt x="1169523" y="204340"/>
                </a:lnTo>
                <a:lnTo>
                  <a:pt x="1187279" y="242756"/>
                </a:lnTo>
                <a:lnTo>
                  <a:pt x="1212986" y="249285"/>
                </a:lnTo>
                <a:lnTo>
                  <a:pt x="1285757" y="249285"/>
                </a:lnTo>
                <a:lnTo>
                  <a:pt x="1285757" y="253453"/>
                </a:lnTo>
                <a:lnTo>
                  <a:pt x="1258372" y="253453"/>
                </a:lnTo>
                <a:lnTo>
                  <a:pt x="1250627" y="262959"/>
                </a:lnTo>
                <a:lnTo>
                  <a:pt x="1240480" y="269750"/>
                </a:lnTo>
                <a:lnTo>
                  <a:pt x="1227932" y="273824"/>
                </a:lnTo>
                <a:lnTo>
                  <a:pt x="1212986" y="275182"/>
                </a:lnTo>
                <a:close/>
              </a:path>
              <a:path w="1528445" h="351155">
                <a:moveTo>
                  <a:pt x="1285757" y="96440"/>
                </a:moveTo>
                <a:lnTo>
                  <a:pt x="1259420" y="96440"/>
                </a:lnTo>
                <a:lnTo>
                  <a:pt x="1260611" y="79622"/>
                </a:lnTo>
                <a:lnTo>
                  <a:pt x="1285757" y="79622"/>
                </a:lnTo>
                <a:lnTo>
                  <a:pt x="1285757" y="96440"/>
                </a:lnTo>
                <a:close/>
              </a:path>
              <a:path w="1528445" h="351155">
                <a:moveTo>
                  <a:pt x="1285757" y="249285"/>
                </a:moveTo>
                <a:lnTo>
                  <a:pt x="1212986" y="249285"/>
                </a:lnTo>
                <a:lnTo>
                  <a:pt x="1222740" y="248467"/>
                </a:lnTo>
                <a:lnTo>
                  <a:pt x="1231474" y="246011"/>
                </a:lnTo>
                <a:lnTo>
                  <a:pt x="1257592" y="209874"/>
                </a:lnTo>
                <a:lnTo>
                  <a:pt x="1258372" y="198238"/>
                </a:lnTo>
                <a:lnTo>
                  <a:pt x="1258372" y="144809"/>
                </a:lnTo>
                <a:lnTo>
                  <a:pt x="1238742" y="108206"/>
                </a:lnTo>
                <a:lnTo>
                  <a:pt x="1212986" y="102095"/>
                </a:lnTo>
                <a:lnTo>
                  <a:pt x="1285757" y="102095"/>
                </a:lnTo>
                <a:lnTo>
                  <a:pt x="1285757" y="249285"/>
                </a:lnTo>
                <a:close/>
              </a:path>
              <a:path w="1528445" h="351155">
                <a:moveTo>
                  <a:pt x="1239322" y="350638"/>
                </a:moveTo>
                <a:lnTo>
                  <a:pt x="1232331" y="329207"/>
                </a:lnTo>
                <a:lnTo>
                  <a:pt x="1243725" y="324239"/>
                </a:lnTo>
                <a:lnTo>
                  <a:pt x="1251863" y="316482"/>
                </a:lnTo>
                <a:lnTo>
                  <a:pt x="1256745" y="305933"/>
                </a:lnTo>
                <a:lnTo>
                  <a:pt x="1258372" y="292595"/>
                </a:lnTo>
                <a:lnTo>
                  <a:pt x="1258372" y="253453"/>
                </a:lnTo>
                <a:lnTo>
                  <a:pt x="1285757" y="253453"/>
                </a:lnTo>
                <a:lnTo>
                  <a:pt x="1285757" y="294976"/>
                </a:lnTo>
                <a:lnTo>
                  <a:pt x="1285078" y="306287"/>
                </a:lnTo>
                <a:lnTo>
                  <a:pt x="1260571" y="343494"/>
                </a:lnTo>
                <a:lnTo>
                  <a:pt x="1250813" y="347587"/>
                </a:lnTo>
                <a:lnTo>
                  <a:pt x="1239322" y="350638"/>
                </a:lnTo>
                <a:close/>
              </a:path>
              <a:path w="1528445" h="351155">
                <a:moveTo>
                  <a:pt x="1456644" y="136028"/>
                </a:moveTo>
                <a:lnTo>
                  <a:pt x="1430136" y="136028"/>
                </a:lnTo>
                <a:lnTo>
                  <a:pt x="1426778" y="118903"/>
                </a:lnTo>
                <a:lnTo>
                  <a:pt x="1416705" y="106671"/>
                </a:lnTo>
                <a:lnTo>
                  <a:pt x="1399914" y="99332"/>
                </a:lnTo>
                <a:lnTo>
                  <a:pt x="1376406" y="96886"/>
                </a:lnTo>
                <a:lnTo>
                  <a:pt x="1378339" y="76645"/>
                </a:lnTo>
                <a:lnTo>
                  <a:pt x="1422378" y="83175"/>
                </a:lnTo>
                <a:lnTo>
                  <a:pt x="1453501" y="115936"/>
                </a:lnTo>
                <a:lnTo>
                  <a:pt x="1456514" y="134167"/>
                </a:lnTo>
                <a:lnTo>
                  <a:pt x="1456644" y="136028"/>
                </a:lnTo>
                <a:close/>
              </a:path>
              <a:path w="1528445" h="351155">
                <a:moveTo>
                  <a:pt x="1398142" y="274735"/>
                </a:moveTo>
                <a:lnTo>
                  <a:pt x="1347292" y="266364"/>
                </a:lnTo>
                <a:lnTo>
                  <a:pt x="1316801" y="238979"/>
                </a:lnTo>
                <a:lnTo>
                  <a:pt x="1310922" y="174574"/>
                </a:lnTo>
                <a:lnTo>
                  <a:pt x="1312514" y="157701"/>
                </a:lnTo>
                <a:lnTo>
                  <a:pt x="1337115" y="123824"/>
                </a:lnTo>
                <a:lnTo>
                  <a:pt x="1368071" y="117722"/>
                </a:lnTo>
                <a:lnTo>
                  <a:pt x="1376435" y="118047"/>
                </a:lnTo>
                <a:lnTo>
                  <a:pt x="1417557" y="128810"/>
                </a:lnTo>
                <a:lnTo>
                  <a:pt x="1430136" y="136028"/>
                </a:lnTo>
                <a:lnTo>
                  <a:pt x="1456644" y="136028"/>
                </a:lnTo>
                <a:lnTo>
                  <a:pt x="1457203" y="144065"/>
                </a:lnTo>
                <a:lnTo>
                  <a:pt x="1371500" y="144065"/>
                </a:lnTo>
                <a:lnTo>
                  <a:pt x="1356979" y="146111"/>
                </a:lnTo>
                <a:lnTo>
                  <a:pt x="1346606" y="152250"/>
                </a:lnTo>
                <a:lnTo>
                  <a:pt x="1340381" y="162482"/>
                </a:lnTo>
                <a:lnTo>
                  <a:pt x="1338306" y="176807"/>
                </a:lnTo>
                <a:lnTo>
                  <a:pt x="1338306" y="206573"/>
                </a:lnTo>
                <a:lnTo>
                  <a:pt x="1342017" y="225585"/>
                </a:lnTo>
                <a:lnTo>
                  <a:pt x="1353152" y="239166"/>
                </a:lnTo>
                <a:lnTo>
                  <a:pt x="1371710" y="247314"/>
                </a:lnTo>
                <a:lnTo>
                  <a:pt x="1397694" y="250030"/>
                </a:lnTo>
                <a:lnTo>
                  <a:pt x="1457521" y="250030"/>
                </a:lnTo>
                <a:lnTo>
                  <a:pt x="1457521" y="270568"/>
                </a:lnTo>
                <a:lnTo>
                  <a:pt x="1438406" y="272391"/>
                </a:lnTo>
                <a:lnTo>
                  <a:pt x="1422138" y="273694"/>
                </a:lnTo>
                <a:lnTo>
                  <a:pt x="1408716" y="274475"/>
                </a:lnTo>
                <a:lnTo>
                  <a:pt x="1398142" y="274735"/>
                </a:lnTo>
                <a:close/>
              </a:path>
              <a:path w="1528445" h="351155">
                <a:moveTo>
                  <a:pt x="1457521" y="250030"/>
                </a:moveTo>
                <a:lnTo>
                  <a:pt x="1397694" y="250030"/>
                </a:lnTo>
                <a:lnTo>
                  <a:pt x="1404184" y="249863"/>
                </a:lnTo>
                <a:lnTo>
                  <a:pt x="1411754" y="249360"/>
                </a:lnTo>
                <a:lnTo>
                  <a:pt x="1420404" y="248523"/>
                </a:lnTo>
                <a:lnTo>
                  <a:pt x="1430136" y="247351"/>
                </a:lnTo>
                <a:lnTo>
                  <a:pt x="1430136" y="160882"/>
                </a:lnTo>
                <a:lnTo>
                  <a:pt x="1392874" y="146995"/>
                </a:lnTo>
                <a:lnTo>
                  <a:pt x="1371500" y="144065"/>
                </a:lnTo>
                <a:lnTo>
                  <a:pt x="1457203" y="144065"/>
                </a:lnTo>
                <a:lnTo>
                  <a:pt x="1457310" y="146995"/>
                </a:lnTo>
                <a:lnTo>
                  <a:pt x="1457421" y="152250"/>
                </a:lnTo>
                <a:lnTo>
                  <a:pt x="1457521" y="250030"/>
                </a:lnTo>
                <a:close/>
              </a:path>
              <a:path w="1528445" h="351155">
                <a:moveTo>
                  <a:pt x="1528434" y="270568"/>
                </a:moveTo>
                <a:lnTo>
                  <a:pt x="1501050" y="270568"/>
                </a:lnTo>
                <a:lnTo>
                  <a:pt x="1501050" y="3869"/>
                </a:lnTo>
                <a:lnTo>
                  <a:pt x="1528434" y="3869"/>
                </a:lnTo>
                <a:lnTo>
                  <a:pt x="1528434" y="270568"/>
                </a:lnTo>
                <a:close/>
              </a:path>
            </a:pathLst>
          </a:custGeom>
          <a:solidFill>
            <a:srgbClr val="1C4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9" y="1324284"/>
            <a:ext cx="3012980" cy="577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1046" y="2028201"/>
            <a:ext cx="559456" cy="754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01120" y="1309164"/>
            <a:ext cx="128587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  <a:tabLst>
                <a:tab pos="1272540" algn="l"/>
              </a:tabLst>
            </a:pPr>
            <a:r>
              <a:rPr b="1" spc="-160" dirty="0">
                <a:latin typeface="Verdana"/>
                <a:cs typeface="Verdana"/>
              </a:rPr>
              <a:t>Hotel  </a:t>
            </a:r>
            <a:r>
              <a:rPr b="1" spc="-204" dirty="0">
                <a:latin typeface="Verdana"/>
                <a:cs typeface="Verdana"/>
              </a:rPr>
              <a:t>revenues </a:t>
            </a:r>
            <a:r>
              <a:rPr b="1" spc="-175" dirty="0">
                <a:latin typeface="Verdana"/>
                <a:cs typeface="Verdana"/>
              </a:rPr>
              <a:t>in  </a:t>
            </a:r>
            <a:r>
              <a:rPr b="1" spc="-200" dirty="0">
                <a:latin typeface="Verdana"/>
                <a:cs typeface="Verdana"/>
              </a:rPr>
              <a:t>2017</a:t>
            </a:r>
            <a:r>
              <a:rPr b="1" spc="120" dirty="0">
                <a:latin typeface="Verdana"/>
                <a:cs typeface="Verdana"/>
              </a:rPr>
              <a:t> </a:t>
            </a:r>
            <a:r>
              <a:rPr u="sng" dirty="0">
                <a:uFill>
                  <a:solidFill>
                    <a:srgbClr val="1C4487"/>
                  </a:solidFill>
                </a:uFill>
                <a:latin typeface="Times New Roman"/>
                <a:cs typeface="Times New Roman"/>
                <a:hlinkClick r:id="rId5"/>
              </a:rPr>
              <a:t> 	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80689" y="2902965"/>
            <a:ext cx="2281555" cy="6007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47980" marR="5080" indent="-335915">
              <a:lnSpc>
                <a:spcPts val="2250"/>
              </a:lnSpc>
              <a:spcBef>
                <a:spcPts val="200"/>
              </a:spcBef>
            </a:pPr>
            <a:r>
              <a:rPr sz="1900" b="1" spc="-215" dirty="0">
                <a:solidFill>
                  <a:srgbClr val="1C4487"/>
                </a:solidFill>
                <a:latin typeface="Verdana"/>
                <a:cs typeface="Verdana"/>
              </a:rPr>
              <a:t>20.6 </a:t>
            </a:r>
            <a:r>
              <a:rPr sz="1900" b="1" spc="-190" dirty="0">
                <a:solidFill>
                  <a:srgbClr val="1C4487"/>
                </a:solidFill>
                <a:latin typeface="Verdana"/>
                <a:cs typeface="Verdana"/>
              </a:rPr>
              <a:t>million </a:t>
            </a:r>
            <a:r>
              <a:rPr sz="1900" b="1" spc="-15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900" b="1" spc="-175" dirty="0">
                <a:solidFill>
                  <a:srgbClr val="1C4487"/>
                </a:solidFill>
                <a:latin typeface="Verdana"/>
                <a:cs typeface="Verdana"/>
              </a:rPr>
              <a:t>Total  </a:t>
            </a:r>
            <a:r>
              <a:rPr sz="1900" b="1" spc="-185" dirty="0">
                <a:solidFill>
                  <a:srgbClr val="1C4487"/>
                </a:solidFill>
                <a:latin typeface="Verdana"/>
                <a:cs typeface="Verdana"/>
              </a:rPr>
              <a:t>Guest in</a:t>
            </a:r>
            <a:r>
              <a:rPr sz="1900" b="1" spc="-9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900" b="1" spc="-215" dirty="0">
                <a:solidFill>
                  <a:srgbClr val="1C4487"/>
                </a:solidFill>
                <a:latin typeface="Verdana"/>
                <a:cs typeface="Verdana"/>
              </a:rPr>
              <a:t>2017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6016" y="3764785"/>
            <a:ext cx="221107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b="1" spc="-95" dirty="0">
                <a:solidFill>
                  <a:srgbClr val="1C4487"/>
                </a:solidFill>
                <a:latin typeface="Verdana"/>
                <a:cs typeface="Verdana"/>
              </a:rPr>
              <a:t>(Portugal </a:t>
            </a:r>
            <a:r>
              <a:rPr sz="1000" b="1" spc="-90" dirty="0">
                <a:solidFill>
                  <a:srgbClr val="1C4487"/>
                </a:solidFill>
                <a:latin typeface="Verdana"/>
                <a:cs typeface="Verdana"/>
              </a:rPr>
              <a:t>Population </a:t>
            </a:r>
            <a:r>
              <a:rPr sz="1000" b="1" spc="-100" dirty="0">
                <a:solidFill>
                  <a:srgbClr val="1C4487"/>
                </a:solidFill>
                <a:latin typeface="Verdana"/>
                <a:cs typeface="Verdana"/>
              </a:rPr>
              <a:t>in </a:t>
            </a:r>
            <a:r>
              <a:rPr sz="1000" b="1" spc="-114" dirty="0">
                <a:solidFill>
                  <a:srgbClr val="1C4487"/>
                </a:solidFill>
                <a:latin typeface="Verdana"/>
                <a:cs typeface="Verdana"/>
              </a:rPr>
              <a:t>2017 </a:t>
            </a:r>
            <a:r>
              <a:rPr sz="1000" b="1" spc="-155" dirty="0">
                <a:solidFill>
                  <a:srgbClr val="1C4487"/>
                </a:solidFill>
                <a:latin typeface="Verdana"/>
                <a:cs typeface="Verdana"/>
              </a:rPr>
              <a:t>: </a:t>
            </a:r>
            <a:r>
              <a:rPr sz="1000" b="1" spc="-114" dirty="0">
                <a:solidFill>
                  <a:srgbClr val="1C4487"/>
                </a:solidFill>
                <a:latin typeface="Verdana"/>
                <a:cs typeface="Verdana"/>
              </a:rPr>
              <a:t>10.31  </a:t>
            </a:r>
            <a:r>
              <a:rPr sz="1000" b="1" spc="-110" dirty="0">
                <a:solidFill>
                  <a:srgbClr val="1C4487"/>
                </a:solidFill>
                <a:latin typeface="Verdana"/>
                <a:cs typeface="Verdana"/>
              </a:rPr>
              <a:t>million)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900" b="1" u="sng" spc="-9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6"/>
              </a:rPr>
              <a:t>source </a:t>
            </a:r>
            <a:r>
              <a:rPr sz="900" b="1" u="sng" spc="-14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6"/>
              </a:rPr>
              <a:t>:</a:t>
            </a:r>
            <a:r>
              <a:rPr sz="900" b="1" u="sng" spc="-4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6"/>
              </a:rPr>
              <a:t> </a:t>
            </a:r>
            <a:r>
              <a:rPr sz="900" b="1" u="sng" spc="-8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6"/>
              </a:rPr>
              <a:t>skift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2599" y="2675469"/>
            <a:ext cx="1947496" cy="19474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99439" y="1935543"/>
            <a:ext cx="1480196" cy="14801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07758" y="1743644"/>
            <a:ext cx="2211705" cy="185356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-635" algn="ctr">
              <a:lnSpc>
                <a:spcPts val="2250"/>
              </a:lnSpc>
              <a:spcBef>
                <a:spcPts val="200"/>
              </a:spcBef>
            </a:pPr>
            <a:r>
              <a:rPr sz="1900" b="1" spc="-185" dirty="0">
                <a:solidFill>
                  <a:srgbClr val="1C4487"/>
                </a:solidFill>
                <a:latin typeface="Verdana"/>
                <a:cs typeface="Verdana"/>
              </a:rPr>
              <a:t>Nominated </a:t>
            </a:r>
            <a:r>
              <a:rPr sz="1900" b="1" spc="-135" dirty="0">
                <a:solidFill>
                  <a:srgbClr val="1C4487"/>
                </a:solidFill>
                <a:latin typeface="Verdana"/>
                <a:cs typeface="Verdana"/>
              </a:rPr>
              <a:t>as </a:t>
            </a:r>
            <a:r>
              <a:rPr sz="1900" b="1" spc="-195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900" b="1" spc="-204" dirty="0">
                <a:solidFill>
                  <a:srgbClr val="1C4487"/>
                </a:solidFill>
                <a:latin typeface="Verdana"/>
                <a:cs typeface="Verdana"/>
              </a:rPr>
              <a:t>most </a:t>
            </a:r>
            <a:r>
              <a:rPr sz="1900" b="1" spc="-165" dirty="0">
                <a:solidFill>
                  <a:srgbClr val="1C4487"/>
                </a:solidFill>
                <a:latin typeface="Verdana"/>
                <a:cs typeface="Verdana"/>
              </a:rPr>
              <a:t>attractive  </a:t>
            </a:r>
            <a:r>
              <a:rPr sz="1900" b="1" spc="-185" dirty="0">
                <a:solidFill>
                  <a:srgbClr val="1C4487"/>
                </a:solidFill>
                <a:latin typeface="Verdana"/>
                <a:cs typeface="Verdana"/>
              </a:rPr>
              <a:t>European </a:t>
            </a:r>
            <a:r>
              <a:rPr sz="1900" b="1" spc="-155" dirty="0">
                <a:solidFill>
                  <a:srgbClr val="1C4487"/>
                </a:solidFill>
                <a:latin typeface="Verdana"/>
                <a:cs typeface="Verdana"/>
              </a:rPr>
              <a:t>Cities  </a:t>
            </a:r>
            <a:r>
              <a:rPr sz="1900" b="1" spc="-220" dirty="0">
                <a:solidFill>
                  <a:srgbClr val="1C4487"/>
                </a:solidFill>
                <a:latin typeface="Verdana"/>
                <a:cs typeface="Verdana"/>
              </a:rPr>
              <a:t>(Lisbon) </a:t>
            </a:r>
            <a:r>
              <a:rPr sz="1900" b="1" spc="-165" dirty="0">
                <a:solidFill>
                  <a:srgbClr val="1C4487"/>
                </a:solidFill>
                <a:latin typeface="Verdana"/>
                <a:cs typeface="Verdana"/>
              </a:rPr>
              <a:t>for </a:t>
            </a:r>
            <a:r>
              <a:rPr sz="1900" b="1" spc="-185" dirty="0">
                <a:solidFill>
                  <a:srgbClr val="1C4487"/>
                </a:solidFill>
                <a:latin typeface="Verdana"/>
                <a:cs typeface="Verdana"/>
              </a:rPr>
              <a:t>hotel  </a:t>
            </a:r>
            <a:r>
              <a:rPr sz="1900" b="1" spc="-204" dirty="0">
                <a:solidFill>
                  <a:srgbClr val="1C4487"/>
                </a:solidFill>
                <a:latin typeface="Verdana"/>
                <a:cs typeface="Verdana"/>
              </a:rPr>
              <a:t>investment </a:t>
            </a:r>
            <a:r>
              <a:rPr sz="1900" b="1" spc="-185" dirty="0">
                <a:solidFill>
                  <a:srgbClr val="1C4487"/>
                </a:solidFill>
                <a:latin typeface="Verdana"/>
                <a:cs typeface="Verdana"/>
              </a:rPr>
              <a:t>in</a:t>
            </a:r>
            <a:r>
              <a:rPr sz="1900" b="1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900" b="1" spc="-215" dirty="0">
                <a:solidFill>
                  <a:srgbClr val="1C4487"/>
                </a:solidFill>
                <a:latin typeface="Verdana"/>
                <a:cs typeface="Verdana"/>
              </a:rPr>
              <a:t>2020</a:t>
            </a:r>
            <a:endParaRPr sz="1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965"/>
              </a:spcBef>
            </a:pPr>
            <a:r>
              <a:rPr sz="900" b="1" spc="-95" dirty="0">
                <a:solidFill>
                  <a:srgbClr val="1C4487"/>
                </a:solidFill>
                <a:latin typeface="Verdana"/>
                <a:cs typeface="Verdana"/>
              </a:rPr>
              <a:t>source </a:t>
            </a:r>
            <a:r>
              <a:rPr sz="900" b="1" spc="-140" dirty="0">
                <a:solidFill>
                  <a:srgbClr val="1C4487"/>
                </a:solidFill>
                <a:latin typeface="Verdana"/>
                <a:cs typeface="Verdana"/>
              </a:rPr>
              <a:t>: </a:t>
            </a:r>
            <a:r>
              <a:rPr sz="900" b="1" spc="-85" dirty="0">
                <a:solidFill>
                  <a:srgbClr val="1C4487"/>
                </a:solidFill>
                <a:latin typeface="Verdana"/>
                <a:cs typeface="Verdana"/>
              </a:rPr>
              <a:t>Deloitte </a:t>
            </a:r>
            <a:r>
              <a:rPr sz="900" b="1" spc="-75" dirty="0">
                <a:solidFill>
                  <a:srgbClr val="1C4487"/>
                </a:solidFill>
                <a:latin typeface="Verdana"/>
                <a:cs typeface="Verdana"/>
              </a:rPr>
              <a:t>Hospitality </a:t>
            </a:r>
            <a:r>
              <a:rPr sz="900" b="1" spc="-65" dirty="0">
                <a:solidFill>
                  <a:srgbClr val="1C4487"/>
                </a:solidFill>
                <a:latin typeface="Verdana"/>
                <a:cs typeface="Verdana"/>
              </a:rPr>
              <a:t>Atlas</a:t>
            </a:r>
            <a:r>
              <a:rPr sz="900" b="1" spc="-10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900" b="1" spc="-100" dirty="0">
                <a:solidFill>
                  <a:srgbClr val="1C4487"/>
                </a:solidFill>
                <a:latin typeface="Verdana"/>
                <a:cs typeface="Verdana"/>
              </a:rPr>
              <a:t>2019</a:t>
            </a:r>
            <a:endParaRPr sz="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51100" marR="5080">
              <a:lnSpc>
                <a:spcPct val="100699"/>
              </a:lnSpc>
              <a:spcBef>
                <a:spcPts val="85"/>
              </a:spcBef>
            </a:pPr>
            <a:r>
              <a:rPr spc="-90" dirty="0"/>
              <a:t>the</a:t>
            </a:r>
            <a:r>
              <a:rPr spc="-170" dirty="0"/>
              <a:t> </a:t>
            </a:r>
            <a:r>
              <a:rPr spc="-50" dirty="0"/>
              <a:t>growing</a:t>
            </a:r>
            <a:r>
              <a:rPr spc="-165" dirty="0"/>
              <a:t> </a:t>
            </a:r>
            <a:r>
              <a:rPr spc="-90" dirty="0"/>
              <a:t>trend</a:t>
            </a:r>
            <a:r>
              <a:rPr spc="-165" dirty="0"/>
              <a:t> </a:t>
            </a:r>
            <a:r>
              <a:rPr spc="-50" dirty="0"/>
              <a:t>of</a:t>
            </a:r>
            <a:r>
              <a:rPr spc="-165" dirty="0"/>
              <a:t> </a:t>
            </a:r>
            <a:r>
              <a:rPr spc="-60" dirty="0"/>
              <a:t>Hotel</a:t>
            </a:r>
            <a:r>
              <a:rPr spc="-165" dirty="0"/>
              <a:t> </a:t>
            </a:r>
            <a:r>
              <a:rPr spc="-80" dirty="0"/>
              <a:t>industry  </a:t>
            </a:r>
            <a:r>
              <a:rPr spc="-60" dirty="0"/>
              <a:t>is </a:t>
            </a:r>
            <a:r>
              <a:rPr spc="-70" dirty="0"/>
              <a:t>beneﬁcial </a:t>
            </a:r>
            <a:r>
              <a:rPr spc="-75" dirty="0"/>
              <a:t>for hotels however it  </a:t>
            </a:r>
            <a:r>
              <a:rPr spc="-85" dirty="0"/>
              <a:t>comes </a:t>
            </a:r>
            <a:r>
              <a:rPr spc="-35" dirty="0"/>
              <a:t>with </a:t>
            </a:r>
            <a:r>
              <a:rPr spc="-85" dirty="0"/>
              <a:t>it’s </a:t>
            </a:r>
            <a:r>
              <a:rPr spc="-90" dirty="0"/>
              <a:t>problem</a:t>
            </a:r>
            <a:r>
              <a:rPr spc="-470" dirty="0"/>
              <a:t> </a:t>
            </a:r>
            <a:r>
              <a:rPr spc="-120" dirty="0"/>
              <a:t>too.</a:t>
            </a:r>
          </a:p>
        </p:txBody>
      </p:sp>
      <p:sp>
        <p:nvSpPr>
          <p:cNvPr id="3" name="object 3"/>
          <p:cNvSpPr/>
          <p:nvPr/>
        </p:nvSpPr>
        <p:spPr>
          <a:xfrm>
            <a:off x="418039" y="276892"/>
            <a:ext cx="3447919" cy="350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8039" y="738258"/>
            <a:ext cx="1161415" cy="271780"/>
          </a:xfrm>
          <a:custGeom>
            <a:avLst/>
            <a:gdLst/>
            <a:ahLst/>
            <a:cxnLst/>
            <a:rect l="l" t="t" r="r" b="b"/>
            <a:pathLst>
              <a:path w="1161415" h="271780">
                <a:moveTo>
                  <a:pt x="27384" y="266699"/>
                </a:moveTo>
                <a:lnTo>
                  <a:pt x="0" y="266699"/>
                </a:lnTo>
                <a:lnTo>
                  <a:pt x="0" y="0"/>
                </a:lnTo>
                <a:lnTo>
                  <a:pt x="91826" y="0"/>
                </a:lnTo>
                <a:lnTo>
                  <a:pt x="109295" y="1451"/>
                </a:lnTo>
                <a:lnTo>
                  <a:pt x="124345" y="5804"/>
                </a:lnTo>
                <a:lnTo>
                  <a:pt x="136977" y="13059"/>
                </a:lnTo>
                <a:lnTo>
                  <a:pt x="147190" y="23217"/>
                </a:lnTo>
                <a:lnTo>
                  <a:pt x="149362" y="26640"/>
                </a:lnTo>
                <a:lnTo>
                  <a:pt x="27384" y="26640"/>
                </a:lnTo>
                <a:lnTo>
                  <a:pt x="27384" y="152399"/>
                </a:lnTo>
                <a:lnTo>
                  <a:pt x="150509" y="152399"/>
                </a:lnTo>
                <a:lnTo>
                  <a:pt x="148334" y="155692"/>
                </a:lnTo>
                <a:lnTo>
                  <a:pt x="109091" y="178081"/>
                </a:lnTo>
                <a:lnTo>
                  <a:pt x="94505" y="179040"/>
                </a:lnTo>
                <a:lnTo>
                  <a:pt x="27384" y="179040"/>
                </a:lnTo>
                <a:lnTo>
                  <a:pt x="27384" y="266699"/>
                </a:lnTo>
                <a:close/>
              </a:path>
              <a:path w="1161415" h="271780">
                <a:moveTo>
                  <a:pt x="150509" y="152399"/>
                </a:moveTo>
                <a:lnTo>
                  <a:pt x="91082" y="152399"/>
                </a:lnTo>
                <a:lnTo>
                  <a:pt x="100849" y="151748"/>
                </a:lnTo>
                <a:lnTo>
                  <a:pt x="109313" y="149795"/>
                </a:lnTo>
                <a:lnTo>
                  <a:pt x="135284" y="117723"/>
                </a:lnTo>
                <a:lnTo>
                  <a:pt x="137814" y="86915"/>
                </a:lnTo>
                <a:lnTo>
                  <a:pt x="137023" y="72153"/>
                </a:lnTo>
                <a:lnTo>
                  <a:pt x="118243" y="34677"/>
                </a:lnTo>
                <a:lnTo>
                  <a:pt x="89445" y="26640"/>
                </a:lnTo>
                <a:lnTo>
                  <a:pt x="149362" y="26640"/>
                </a:lnTo>
                <a:lnTo>
                  <a:pt x="155134" y="35737"/>
                </a:lnTo>
                <a:lnTo>
                  <a:pt x="160808" y="50080"/>
                </a:lnTo>
                <a:lnTo>
                  <a:pt x="164213" y="66246"/>
                </a:lnTo>
                <a:lnTo>
                  <a:pt x="165347" y="84236"/>
                </a:lnTo>
                <a:lnTo>
                  <a:pt x="165078" y="95975"/>
                </a:lnTo>
                <a:lnTo>
                  <a:pt x="158231" y="137981"/>
                </a:lnTo>
                <a:lnTo>
                  <a:pt x="153999" y="147116"/>
                </a:lnTo>
                <a:lnTo>
                  <a:pt x="150509" y="152399"/>
                </a:lnTo>
                <a:close/>
              </a:path>
              <a:path w="1161415" h="271780">
                <a:moveTo>
                  <a:pt x="298012" y="85724"/>
                </a:moveTo>
                <a:lnTo>
                  <a:pt x="228497" y="85724"/>
                </a:lnTo>
                <a:lnTo>
                  <a:pt x="237902" y="79864"/>
                </a:lnTo>
                <a:lnTo>
                  <a:pt x="248106" y="75678"/>
                </a:lnTo>
                <a:lnTo>
                  <a:pt x="259110" y="73167"/>
                </a:lnTo>
                <a:lnTo>
                  <a:pt x="270914" y="72329"/>
                </a:lnTo>
                <a:lnTo>
                  <a:pt x="277285" y="72571"/>
                </a:lnTo>
                <a:lnTo>
                  <a:pt x="284345" y="73297"/>
                </a:lnTo>
                <a:lnTo>
                  <a:pt x="292093" y="74506"/>
                </a:lnTo>
                <a:lnTo>
                  <a:pt x="300530" y="76199"/>
                </a:lnTo>
                <a:lnTo>
                  <a:pt x="298012" y="85724"/>
                </a:lnTo>
                <a:close/>
              </a:path>
              <a:path w="1161415" h="271780">
                <a:moveTo>
                  <a:pt x="229242" y="266699"/>
                </a:moveTo>
                <a:lnTo>
                  <a:pt x="201858" y="266699"/>
                </a:lnTo>
                <a:lnTo>
                  <a:pt x="201858" y="75753"/>
                </a:lnTo>
                <a:lnTo>
                  <a:pt x="228497" y="75753"/>
                </a:lnTo>
                <a:lnTo>
                  <a:pt x="228497" y="85724"/>
                </a:lnTo>
                <a:lnTo>
                  <a:pt x="298012" y="85724"/>
                </a:lnTo>
                <a:lnTo>
                  <a:pt x="294786" y="97928"/>
                </a:lnTo>
                <a:lnTo>
                  <a:pt x="269723" y="97928"/>
                </a:lnTo>
                <a:lnTo>
                  <a:pt x="261621" y="98374"/>
                </a:lnTo>
                <a:lnTo>
                  <a:pt x="229242" y="116482"/>
                </a:lnTo>
                <a:lnTo>
                  <a:pt x="229242" y="266699"/>
                </a:lnTo>
                <a:close/>
              </a:path>
              <a:path w="1161415" h="271780">
                <a:moveTo>
                  <a:pt x="293684" y="102095"/>
                </a:moveTo>
                <a:lnTo>
                  <a:pt x="286044" y="99317"/>
                </a:lnTo>
                <a:lnTo>
                  <a:pt x="278058" y="97928"/>
                </a:lnTo>
                <a:lnTo>
                  <a:pt x="294786" y="97928"/>
                </a:lnTo>
                <a:lnTo>
                  <a:pt x="293684" y="102095"/>
                </a:lnTo>
                <a:close/>
              </a:path>
              <a:path w="1161415" h="271780">
                <a:moveTo>
                  <a:pt x="393530" y="270568"/>
                </a:moveTo>
                <a:lnTo>
                  <a:pt x="350109" y="258681"/>
                </a:lnTo>
                <a:lnTo>
                  <a:pt x="326446" y="225585"/>
                </a:lnTo>
                <a:lnTo>
                  <a:pt x="321944" y="196601"/>
                </a:lnTo>
                <a:lnTo>
                  <a:pt x="321944" y="146297"/>
                </a:lnTo>
                <a:lnTo>
                  <a:pt x="332324" y="101593"/>
                </a:lnTo>
                <a:lnTo>
                  <a:pt x="362908" y="76422"/>
                </a:lnTo>
                <a:lnTo>
                  <a:pt x="393530" y="71585"/>
                </a:lnTo>
                <a:lnTo>
                  <a:pt x="409212" y="72841"/>
                </a:lnTo>
                <a:lnTo>
                  <a:pt x="423072" y="76608"/>
                </a:lnTo>
                <a:lnTo>
                  <a:pt x="435108" y="82887"/>
                </a:lnTo>
                <a:lnTo>
                  <a:pt x="445322" y="91677"/>
                </a:lnTo>
                <a:lnTo>
                  <a:pt x="450030" y="97928"/>
                </a:lnTo>
                <a:lnTo>
                  <a:pt x="393530" y="97928"/>
                </a:lnTo>
                <a:lnTo>
                  <a:pt x="383921" y="98644"/>
                </a:lnTo>
                <a:lnTo>
                  <a:pt x="352305" y="124345"/>
                </a:lnTo>
                <a:lnTo>
                  <a:pt x="349328" y="146297"/>
                </a:lnTo>
                <a:lnTo>
                  <a:pt x="349328" y="200471"/>
                </a:lnTo>
                <a:lnTo>
                  <a:pt x="367773" y="238273"/>
                </a:lnTo>
                <a:lnTo>
                  <a:pt x="393530" y="244970"/>
                </a:lnTo>
                <a:lnTo>
                  <a:pt x="449683" y="244970"/>
                </a:lnTo>
                <a:lnTo>
                  <a:pt x="446513" y="249584"/>
                </a:lnTo>
                <a:lnTo>
                  <a:pt x="436615" y="258765"/>
                </a:lnTo>
                <a:lnTo>
                  <a:pt x="424486" y="265322"/>
                </a:lnTo>
                <a:lnTo>
                  <a:pt x="410124" y="269257"/>
                </a:lnTo>
                <a:lnTo>
                  <a:pt x="393530" y="270568"/>
                </a:lnTo>
                <a:close/>
              </a:path>
              <a:path w="1161415" h="271780">
                <a:moveTo>
                  <a:pt x="449683" y="244970"/>
                </a:moveTo>
                <a:lnTo>
                  <a:pt x="393530" y="244970"/>
                </a:lnTo>
                <a:lnTo>
                  <a:pt x="403092" y="244226"/>
                </a:lnTo>
                <a:lnTo>
                  <a:pt x="411538" y="241993"/>
                </a:lnTo>
                <a:lnTo>
                  <a:pt x="435825" y="210210"/>
                </a:lnTo>
                <a:lnTo>
                  <a:pt x="436541" y="200471"/>
                </a:lnTo>
                <a:lnTo>
                  <a:pt x="436541" y="146297"/>
                </a:lnTo>
                <a:lnTo>
                  <a:pt x="433853" y="125136"/>
                </a:lnTo>
                <a:lnTo>
                  <a:pt x="425788" y="110020"/>
                </a:lnTo>
                <a:lnTo>
                  <a:pt x="412347" y="100951"/>
                </a:lnTo>
                <a:lnTo>
                  <a:pt x="393530" y="97928"/>
                </a:lnTo>
                <a:lnTo>
                  <a:pt x="450030" y="97928"/>
                </a:lnTo>
                <a:lnTo>
                  <a:pt x="453526" y="102570"/>
                </a:lnTo>
                <a:lnTo>
                  <a:pt x="459386" y="115304"/>
                </a:lnTo>
                <a:lnTo>
                  <a:pt x="462902" y="129880"/>
                </a:lnTo>
                <a:lnTo>
                  <a:pt x="464074" y="146297"/>
                </a:lnTo>
                <a:lnTo>
                  <a:pt x="464074" y="196601"/>
                </a:lnTo>
                <a:lnTo>
                  <a:pt x="462976" y="211912"/>
                </a:lnTo>
                <a:lnTo>
                  <a:pt x="459684" y="225846"/>
                </a:lnTo>
                <a:lnTo>
                  <a:pt x="454196" y="238403"/>
                </a:lnTo>
                <a:lnTo>
                  <a:pt x="449683" y="244970"/>
                </a:lnTo>
                <a:close/>
              </a:path>
              <a:path w="1161415" h="271780">
                <a:moveTo>
                  <a:pt x="566938" y="271313"/>
                </a:moveTo>
                <a:lnTo>
                  <a:pt x="559199" y="271145"/>
                </a:lnTo>
                <a:lnTo>
                  <a:pt x="550120" y="270643"/>
                </a:lnTo>
                <a:lnTo>
                  <a:pt x="539702" y="269806"/>
                </a:lnTo>
                <a:lnTo>
                  <a:pt x="507109" y="266699"/>
                </a:lnTo>
                <a:lnTo>
                  <a:pt x="507109" y="0"/>
                </a:lnTo>
                <a:lnTo>
                  <a:pt x="534493" y="0"/>
                </a:lnTo>
                <a:lnTo>
                  <a:pt x="534493" y="83045"/>
                </a:lnTo>
                <a:lnTo>
                  <a:pt x="620006" y="83045"/>
                </a:lnTo>
                <a:lnTo>
                  <a:pt x="629436" y="89017"/>
                </a:lnTo>
                <a:lnTo>
                  <a:pt x="637482" y="98673"/>
                </a:lnTo>
                <a:lnTo>
                  <a:pt x="569121" y="98673"/>
                </a:lnTo>
                <a:lnTo>
                  <a:pt x="561481" y="99714"/>
                </a:lnTo>
                <a:lnTo>
                  <a:pt x="546300" y="103782"/>
                </a:lnTo>
                <a:lnTo>
                  <a:pt x="539851" y="106412"/>
                </a:lnTo>
                <a:lnTo>
                  <a:pt x="534493" y="109685"/>
                </a:lnTo>
                <a:lnTo>
                  <a:pt x="534493" y="243035"/>
                </a:lnTo>
                <a:lnTo>
                  <a:pt x="541507" y="244207"/>
                </a:lnTo>
                <a:lnTo>
                  <a:pt x="548855" y="245045"/>
                </a:lnTo>
                <a:lnTo>
                  <a:pt x="556539" y="245547"/>
                </a:lnTo>
                <a:lnTo>
                  <a:pt x="564557" y="245714"/>
                </a:lnTo>
                <a:lnTo>
                  <a:pt x="635446" y="245714"/>
                </a:lnTo>
                <a:lnTo>
                  <a:pt x="635259" y="245984"/>
                </a:lnTo>
                <a:lnTo>
                  <a:pt x="599512" y="267080"/>
                </a:lnTo>
                <a:lnTo>
                  <a:pt x="573830" y="271145"/>
                </a:lnTo>
                <a:lnTo>
                  <a:pt x="566938" y="271313"/>
                </a:lnTo>
                <a:close/>
              </a:path>
              <a:path w="1161415" h="271780">
                <a:moveTo>
                  <a:pt x="620006" y="83045"/>
                </a:moveTo>
                <a:lnTo>
                  <a:pt x="534493" y="83045"/>
                </a:lnTo>
                <a:lnTo>
                  <a:pt x="540050" y="79771"/>
                </a:lnTo>
                <a:lnTo>
                  <a:pt x="546747" y="77241"/>
                </a:lnTo>
                <a:lnTo>
                  <a:pt x="562523" y="73670"/>
                </a:lnTo>
                <a:lnTo>
                  <a:pt x="570559" y="72776"/>
                </a:lnTo>
                <a:lnTo>
                  <a:pt x="578695" y="72776"/>
                </a:lnTo>
                <a:lnTo>
                  <a:pt x="620006" y="83045"/>
                </a:lnTo>
                <a:close/>
              </a:path>
              <a:path w="1161415" h="271780">
                <a:moveTo>
                  <a:pt x="635446" y="245714"/>
                </a:moveTo>
                <a:lnTo>
                  <a:pt x="564557" y="245714"/>
                </a:lnTo>
                <a:lnTo>
                  <a:pt x="576407" y="245156"/>
                </a:lnTo>
                <a:lnTo>
                  <a:pt x="587104" y="243482"/>
                </a:lnTo>
                <a:lnTo>
                  <a:pt x="619688" y="216860"/>
                </a:lnTo>
                <a:lnTo>
                  <a:pt x="620664" y="207316"/>
                </a:lnTo>
                <a:lnTo>
                  <a:pt x="620664" y="139004"/>
                </a:lnTo>
                <a:lnTo>
                  <a:pt x="601568" y="104030"/>
                </a:lnTo>
                <a:lnTo>
                  <a:pt x="576760" y="98673"/>
                </a:lnTo>
                <a:lnTo>
                  <a:pt x="637482" y="98673"/>
                </a:lnTo>
                <a:lnTo>
                  <a:pt x="639528" y="101128"/>
                </a:lnTo>
                <a:lnTo>
                  <a:pt x="645584" y="116401"/>
                </a:lnTo>
                <a:lnTo>
                  <a:pt x="647602" y="134837"/>
                </a:lnTo>
                <a:lnTo>
                  <a:pt x="647578" y="207316"/>
                </a:lnTo>
                <a:lnTo>
                  <a:pt x="647100" y="216237"/>
                </a:lnTo>
                <a:lnTo>
                  <a:pt x="645593" y="224841"/>
                </a:lnTo>
                <a:lnTo>
                  <a:pt x="643082" y="232683"/>
                </a:lnTo>
                <a:lnTo>
                  <a:pt x="639566" y="239761"/>
                </a:lnTo>
                <a:lnTo>
                  <a:pt x="635446" y="245714"/>
                </a:lnTo>
                <a:close/>
              </a:path>
              <a:path w="1161415" h="271780">
                <a:moveTo>
                  <a:pt x="697942" y="266699"/>
                </a:moveTo>
                <a:lnTo>
                  <a:pt x="670557" y="266699"/>
                </a:lnTo>
                <a:lnTo>
                  <a:pt x="670557" y="0"/>
                </a:lnTo>
                <a:lnTo>
                  <a:pt x="697942" y="0"/>
                </a:lnTo>
                <a:lnTo>
                  <a:pt x="697942" y="266699"/>
                </a:lnTo>
                <a:close/>
              </a:path>
              <a:path w="1161415" h="271780">
                <a:moveTo>
                  <a:pt x="803134" y="271313"/>
                </a:moveTo>
                <a:lnTo>
                  <a:pt x="758303" y="257434"/>
                </a:lnTo>
                <a:lnTo>
                  <a:pt x="741816" y="215651"/>
                </a:lnTo>
                <a:lnTo>
                  <a:pt x="741915" y="136326"/>
                </a:lnTo>
                <a:lnTo>
                  <a:pt x="752616" y="99007"/>
                </a:lnTo>
                <a:lnTo>
                  <a:pt x="796846" y="73408"/>
                </a:lnTo>
                <a:lnTo>
                  <a:pt x="811915" y="72329"/>
                </a:lnTo>
                <a:lnTo>
                  <a:pt x="826825" y="73390"/>
                </a:lnTo>
                <a:lnTo>
                  <a:pt x="840006" y="76571"/>
                </a:lnTo>
                <a:lnTo>
                  <a:pt x="851455" y="81873"/>
                </a:lnTo>
                <a:lnTo>
                  <a:pt x="861172" y="89296"/>
                </a:lnTo>
                <a:lnTo>
                  <a:pt x="867993" y="97482"/>
                </a:lnTo>
                <a:lnTo>
                  <a:pt x="811468" y="97482"/>
                </a:lnTo>
                <a:lnTo>
                  <a:pt x="802408" y="98133"/>
                </a:lnTo>
                <a:lnTo>
                  <a:pt x="769926" y="128661"/>
                </a:lnTo>
                <a:lnTo>
                  <a:pt x="769201" y="168473"/>
                </a:lnTo>
                <a:lnTo>
                  <a:pt x="878889" y="168473"/>
                </a:lnTo>
                <a:lnTo>
                  <a:pt x="878889" y="188565"/>
                </a:lnTo>
                <a:lnTo>
                  <a:pt x="769201" y="194368"/>
                </a:lnTo>
                <a:lnTo>
                  <a:pt x="769323" y="215651"/>
                </a:lnTo>
                <a:lnTo>
                  <a:pt x="769815" y="221632"/>
                </a:lnTo>
                <a:lnTo>
                  <a:pt x="806110" y="246160"/>
                </a:lnTo>
                <a:lnTo>
                  <a:pt x="866099" y="246160"/>
                </a:lnTo>
                <a:lnTo>
                  <a:pt x="869364" y="253304"/>
                </a:lnTo>
                <a:lnTo>
                  <a:pt x="829394" y="268717"/>
                </a:lnTo>
                <a:lnTo>
                  <a:pt x="811905" y="271024"/>
                </a:lnTo>
                <a:lnTo>
                  <a:pt x="803134" y="271313"/>
                </a:lnTo>
                <a:close/>
              </a:path>
              <a:path w="1161415" h="271780">
                <a:moveTo>
                  <a:pt x="878889" y="168473"/>
                </a:moveTo>
                <a:lnTo>
                  <a:pt x="769201" y="168473"/>
                </a:lnTo>
                <a:lnTo>
                  <a:pt x="851057" y="164157"/>
                </a:lnTo>
                <a:lnTo>
                  <a:pt x="851057" y="134837"/>
                </a:lnTo>
                <a:lnTo>
                  <a:pt x="825421" y="99640"/>
                </a:lnTo>
                <a:lnTo>
                  <a:pt x="811468" y="97482"/>
                </a:lnTo>
                <a:lnTo>
                  <a:pt x="867993" y="97482"/>
                </a:lnTo>
                <a:lnTo>
                  <a:pt x="868923" y="98598"/>
                </a:lnTo>
                <a:lnTo>
                  <a:pt x="874459" y="109537"/>
                </a:lnTo>
                <a:lnTo>
                  <a:pt x="877781" y="122113"/>
                </a:lnTo>
                <a:lnTo>
                  <a:pt x="878773" y="134837"/>
                </a:lnTo>
                <a:lnTo>
                  <a:pt x="878889" y="168473"/>
                </a:lnTo>
                <a:close/>
              </a:path>
              <a:path w="1161415" h="271780">
                <a:moveTo>
                  <a:pt x="866099" y="246160"/>
                </a:moveTo>
                <a:lnTo>
                  <a:pt x="806110" y="246160"/>
                </a:lnTo>
                <a:lnTo>
                  <a:pt x="818742" y="245202"/>
                </a:lnTo>
                <a:lnTo>
                  <a:pt x="831783" y="242328"/>
                </a:lnTo>
                <a:lnTo>
                  <a:pt x="845235" y="237538"/>
                </a:lnTo>
                <a:lnTo>
                  <a:pt x="859096" y="230832"/>
                </a:lnTo>
                <a:lnTo>
                  <a:pt x="866099" y="246160"/>
                </a:lnTo>
                <a:close/>
              </a:path>
              <a:path w="1161415" h="271780">
                <a:moveTo>
                  <a:pt x="1145825" y="91082"/>
                </a:moveTo>
                <a:lnTo>
                  <a:pt x="1040518" y="91082"/>
                </a:lnTo>
                <a:lnTo>
                  <a:pt x="1043995" y="88998"/>
                </a:lnTo>
                <a:lnTo>
                  <a:pt x="1089319" y="72981"/>
                </a:lnTo>
                <a:lnTo>
                  <a:pt x="1099906" y="72329"/>
                </a:lnTo>
                <a:lnTo>
                  <a:pt x="1112822" y="73371"/>
                </a:lnTo>
                <a:lnTo>
                  <a:pt x="1124494" y="76497"/>
                </a:lnTo>
                <a:lnTo>
                  <a:pt x="1134921" y="81706"/>
                </a:lnTo>
                <a:lnTo>
                  <a:pt x="1144102" y="88998"/>
                </a:lnTo>
                <a:lnTo>
                  <a:pt x="1145825" y="91082"/>
                </a:lnTo>
                <a:close/>
              </a:path>
              <a:path w="1161415" h="271780">
                <a:moveTo>
                  <a:pt x="1033498" y="85278"/>
                </a:moveTo>
                <a:lnTo>
                  <a:pt x="949735" y="85278"/>
                </a:lnTo>
                <a:lnTo>
                  <a:pt x="960860" y="80004"/>
                </a:lnTo>
                <a:lnTo>
                  <a:pt x="972060" y="76237"/>
                </a:lnTo>
                <a:lnTo>
                  <a:pt x="983334" y="73976"/>
                </a:lnTo>
                <a:lnTo>
                  <a:pt x="994684" y="73223"/>
                </a:lnTo>
                <a:lnTo>
                  <a:pt x="1008151" y="74339"/>
                </a:lnTo>
                <a:lnTo>
                  <a:pt x="1020280" y="77688"/>
                </a:lnTo>
                <a:lnTo>
                  <a:pt x="1031069" y="83269"/>
                </a:lnTo>
                <a:lnTo>
                  <a:pt x="1033498" y="85278"/>
                </a:lnTo>
                <a:close/>
              </a:path>
              <a:path w="1161415" h="271780">
                <a:moveTo>
                  <a:pt x="950926" y="266699"/>
                </a:moveTo>
                <a:lnTo>
                  <a:pt x="923542" y="266699"/>
                </a:lnTo>
                <a:lnTo>
                  <a:pt x="923542" y="75753"/>
                </a:lnTo>
                <a:lnTo>
                  <a:pt x="949440" y="75753"/>
                </a:lnTo>
                <a:lnTo>
                  <a:pt x="949735" y="85278"/>
                </a:lnTo>
                <a:lnTo>
                  <a:pt x="1033498" y="85278"/>
                </a:lnTo>
                <a:lnTo>
                  <a:pt x="1040518" y="91082"/>
                </a:lnTo>
                <a:lnTo>
                  <a:pt x="1145825" y="91082"/>
                </a:lnTo>
                <a:lnTo>
                  <a:pt x="1151483" y="97928"/>
                </a:lnTo>
                <a:lnTo>
                  <a:pt x="1096477" y="97928"/>
                </a:lnTo>
                <a:lnTo>
                  <a:pt x="1091099" y="98226"/>
                </a:lnTo>
                <a:lnTo>
                  <a:pt x="991998" y="98226"/>
                </a:lnTo>
                <a:lnTo>
                  <a:pt x="981898" y="98942"/>
                </a:lnTo>
                <a:lnTo>
                  <a:pt x="971687" y="101091"/>
                </a:lnTo>
                <a:lnTo>
                  <a:pt x="961363" y="104672"/>
                </a:lnTo>
                <a:lnTo>
                  <a:pt x="950926" y="109685"/>
                </a:lnTo>
                <a:lnTo>
                  <a:pt x="950926" y="266699"/>
                </a:lnTo>
                <a:close/>
              </a:path>
              <a:path w="1161415" h="271780">
                <a:moveTo>
                  <a:pt x="1161219" y="266699"/>
                </a:moveTo>
                <a:lnTo>
                  <a:pt x="1133834" y="266699"/>
                </a:lnTo>
                <a:lnTo>
                  <a:pt x="1133834" y="140642"/>
                </a:lnTo>
                <a:lnTo>
                  <a:pt x="1133202" y="130298"/>
                </a:lnTo>
                <a:lnTo>
                  <a:pt x="1104598" y="98570"/>
                </a:lnTo>
                <a:lnTo>
                  <a:pt x="1096477" y="97928"/>
                </a:lnTo>
                <a:lnTo>
                  <a:pt x="1151483" y="97928"/>
                </a:lnTo>
                <a:lnTo>
                  <a:pt x="1151591" y="98058"/>
                </a:lnTo>
                <a:lnTo>
                  <a:pt x="1156939" y="108718"/>
                </a:lnTo>
                <a:lnTo>
                  <a:pt x="1160149" y="120978"/>
                </a:lnTo>
                <a:lnTo>
                  <a:pt x="1161219" y="134837"/>
                </a:lnTo>
                <a:lnTo>
                  <a:pt x="1161219" y="266699"/>
                </a:lnTo>
                <a:close/>
              </a:path>
              <a:path w="1161415" h="271780">
                <a:moveTo>
                  <a:pt x="1059863" y="266699"/>
                </a:moveTo>
                <a:lnTo>
                  <a:pt x="1032479" y="266699"/>
                </a:lnTo>
                <a:lnTo>
                  <a:pt x="1032458" y="140642"/>
                </a:lnTo>
                <a:lnTo>
                  <a:pt x="1031773" y="130661"/>
                </a:lnTo>
                <a:lnTo>
                  <a:pt x="1000577" y="98877"/>
                </a:lnTo>
                <a:lnTo>
                  <a:pt x="991998" y="98226"/>
                </a:lnTo>
                <a:lnTo>
                  <a:pt x="1091099" y="98226"/>
                </a:lnTo>
                <a:lnTo>
                  <a:pt x="1054958" y="109685"/>
                </a:lnTo>
                <a:lnTo>
                  <a:pt x="1058234" y="116829"/>
                </a:lnTo>
                <a:lnTo>
                  <a:pt x="1059863" y="124866"/>
                </a:lnTo>
                <a:lnTo>
                  <a:pt x="1059863" y="266699"/>
                </a:lnTo>
                <a:close/>
              </a:path>
            </a:pathLst>
          </a:custGeom>
          <a:solidFill>
            <a:srgbClr val="1C4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60136" y="1279359"/>
            <a:ext cx="2172970" cy="2172970"/>
            <a:chOff x="660136" y="1279359"/>
            <a:chExt cx="2172970" cy="2172970"/>
          </a:xfrm>
        </p:grpSpPr>
        <p:sp>
          <p:nvSpPr>
            <p:cNvPr id="6" name="object 6"/>
            <p:cNvSpPr/>
            <p:nvPr/>
          </p:nvSpPr>
          <p:spPr>
            <a:xfrm>
              <a:off x="660136" y="1279359"/>
              <a:ext cx="2172508" cy="21725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1947" y="2722969"/>
              <a:ext cx="728898" cy="7288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9349" y="2489340"/>
            <a:ext cx="6385560" cy="24631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62910" marR="5080" algn="just">
              <a:lnSpc>
                <a:spcPct val="100699"/>
              </a:lnSpc>
              <a:spcBef>
                <a:spcPts val="85"/>
              </a:spcBef>
            </a:pPr>
            <a:r>
              <a:rPr sz="1800" b="1" spc="-175" dirty="0">
                <a:solidFill>
                  <a:srgbClr val="1C4487"/>
                </a:solidFill>
                <a:latin typeface="Verdana"/>
                <a:cs typeface="Verdana"/>
              </a:rPr>
              <a:t>One </a:t>
            </a:r>
            <a:r>
              <a:rPr sz="1800" b="1" spc="-14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800" b="1" spc="-18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800" b="1" spc="-190" dirty="0">
                <a:solidFill>
                  <a:srgbClr val="1C4487"/>
                </a:solidFill>
                <a:latin typeface="Verdana"/>
                <a:cs typeface="Verdana"/>
              </a:rPr>
              <a:t>problem </a:t>
            </a:r>
            <a:r>
              <a:rPr sz="1800" b="1" spc="-160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800" b="1" spc="-18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800" b="1" spc="-165" dirty="0">
                <a:solidFill>
                  <a:srgbClr val="1C4487"/>
                </a:solidFill>
                <a:latin typeface="Verdana"/>
                <a:cs typeface="Verdana"/>
              </a:rPr>
              <a:t>rising  rate </a:t>
            </a:r>
            <a:r>
              <a:rPr sz="1800" b="1" spc="-140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800" b="1" spc="-155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800" b="1" spc="-175" dirty="0">
                <a:solidFill>
                  <a:srgbClr val="1C4487"/>
                </a:solidFill>
                <a:latin typeface="Verdana"/>
                <a:cs typeface="Verdana"/>
              </a:rPr>
              <a:t>in </a:t>
            </a:r>
            <a:r>
              <a:rPr sz="1800" b="1" spc="-18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800" b="1" spc="-175" dirty="0">
                <a:solidFill>
                  <a:srgbClr val="1C4487"/>
                </a:solidFill>
                <a:latin typeface="Verdana"/>
                <a:cs typeface="Verdana"/>
              </a:rPr>
              <a:t>hotel  </a:t>
            </a:r>
            <a:r>
              <a:rPr sz="1800" b="1" spc="-170" dirty="0">
                <a:solidFill>
                  <a:srgbClr val="1C4487"/>
                </a:solidFill>
                <a:latin typeface="Verdana"/>
                <a:cs typeface="Verdana"/>
              </a:rPr>
              <a:t>industry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Verdana"/>
              <a:cs typeface="Verdana"/>
            </a:endParaRPr>
          </a:p>
          <a:p>
            <a:pPr marL="12065" marR="3070225" indent="635" algn="ctr">
              <a:lnSpc>
                <a:spcPts val="2250"/>
              </a:lnSpc>
            </a:pPr>
            <a:r>
              <a:rPr sz="1900" b="1" spc="-16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900" b="1" spc="-170" dirty="0">
                <a:solidFill>
                  <a:srgbClr val="1C4487"/>
                </a:solidFill>
                <a:latin typeface="Verdana"/>
                <a:cs typeface="Verdana"/>
              </a:rPr>
              <a:t>rate </a:t>
            </a:r>
            <a:r>
              <a:rPr sz="1900" b="1" spc="-200" dirty="0">
                <a:solidFill>
                  <a:srgbClr val="1C4487"/>
                </a:solidFill>
                <a:latin typeface="Verdana"/>
                <a:cs typeface="Verdana"/>
              </a:rPr>
              <a:t>rose </a:t>
            </a:r>
            <a:r>
              <a:rPr sz="1900" b="1" spc="-204" dirty="0">
                <a:solidFill>
                  <a:srgbClr val="1C4487"/>
                </a:solidFill>
                <a:latin typeface="Verdana"/>
                <a:cs typeface="Verdana"/>
              </a:rPr>
              <a:t>from  under </a:t>
            </a:r>
            <a:r>
              <a:rPr sz="1900" b="1" spc="-390" dirty="0">
                <a:solidFill>
                  <a:srgbClr val="1C4487"/>
                </a:solidFill>
                <a:latin typeface="Verdana"/>
                <a:cs typeface="Verdana"/>
              </a:rPr>
              <a:t>33% </a:t>
            </a:r>
            <a:r>
              <a:rPr sz="1900" b="1" spc="-185" dirty="0">
                <a:solidFill>
                  <a:srgbClr val="1C4487"/>
                </a:solidFill>
                <a:latin typeface="Verdana"/>
                <a:cs typeface="Verdana"/>
              </a:rPr>
              <a:t>in </a:t>
            </a:r>
            <a:r>
              <a:rPr sz="1900" b="1" spc="-215" dirty="0">
                <a:solidFill>
                  <a:srgbClr val="1C4487"/>
                </a:solidFill>
                <a:latin typeface="Verdana"/>
                <a:cs typeface="Verdana"/>
              </a:rPr>
              <a:t>2014 </a:t>
            </a:r>
            <a:r>
              <a:rPr sz="1900" b="1" spc="-165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900" b="1" spc="-390" dirty="0">
                <a:solidFill>
                  <a:srgbClr val="1C4487"/>
                </a:solidFill>
                <a:latin typeface="Verdana"/>
                <a:cs typeface="Verdana"/>
              </a:rPr>
              <a:t>40%</a:t>
            </a:r>
            <a:r>
              <a:rPr sz="1900" b="1" spc="-185" dirty="0">
                <a:solidFill>
                  <a:srgbClr val="1C4487"/>
                </a:solidFill>
                <a:latin typeface="Verdana"/>
                <a:cs typeface="Verdana"/>
              </a:rPr>
              <a:t> in</a:t>
            </a:r>
            <a:endParaRPr sz="1900">
              <a:latin typeface="Verdana"/>
              <a:cs typeface="Verdana"/>
            </a:endParaRPr>
          </a:p>
          <a:p>
            <a:pPr marR="3058160" algn="ctr">
              <a:lnSpc>
                <a:spcPts val="2180"/>
              </a:lnSpc>
            </a:pPr>
            <a:r>
              <a:rPr sz="1900" b="1" spc="-215" dirty="0">
                <a:solidFill>
                  <a:srgbClr val="1C4487"/>
                </a:solidFill>
                <a:latin typeface="Verdana"/>
                <a:cs typeface="Verdana"/>
              </a:rPr>
              <a:t>2018</a:t>
            </a:r>
            <a:endParaRPr sz="1900">
              <a:latin typeface="Verdana"/>
              <a:cs typeface="Verdana"/>
            </a:endParaRPr>
          </a:p>
          <a:p>
            <a:pPr marR="3058160" algn="ctr">
              <a:lnSpc>
                <a:spcPct val="100000"/>
              </a:lnSpc>
              <a:spcBef>
                <a:spcPts val="2035"/>
              </a:spcBef>
            </a:pPr>
            <a:r>
              <a:rPr sz="900" b="1" spc="-95" dirty="0">
                <a:solidFill>
                  <a:srgbClr val="1C4487"/>
                </a:solidFill>
                <a:latin typeface="Verdana"/>
                <a:cs typeface="Verdana"/>
              </a:rPr>
              <a:t>source </a:t>
            </a:r>
            <a:r>
              <a:rPr sz="900" b="1" spc="-140" dirty="0">
                <a:solidFill>
                  <a:srgbClr val="1C4487"/>
                </a:solidFill>
                <a:latin typeface="Verdana"/>
                <a:cs typeface="Verdana"/>
              </a:rPr>
              <a:t>:</a:t>
            </a:r>
            <a:r>
              <a:rPr sz="900" b="1" spc="-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900" b="1" u="sng" spc="-9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5"/>
              </a:rPr>
              <a:t>Phocuswire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849" y="3640492"/>
            <a:ext cx="728898" cy="728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819" y="541739"/>
            <a:ext cx="2745394" cy="275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6348" y="1055386"/>
            <a:ext cx="4285615" cy="29629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65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1C4487"/>
                </a:solidFill>
                <a:latin typeface="Verdana"/>
                <a:cs typeface="Verdana"/>
              </a:rPr>
              <a:t>With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increase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trend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400" spc="-12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1C4487"/>
                </a:solidFill>
                <a:latin typeface="Verdana"/>
                <a:cs typeface="Verdana"/>
              </a:rPr>
              <a:t>from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year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  </a:t>
            </a:r>
            <a:r>
              <a:rPr sz="1400" spc="-95" dirty="0">
                <a:solidFill>
                  <a:srgbClr val="1C4487"/>
                </a:solidFill>
                <a:latin typeface="Verdana"/>
                <a:cs typeface="Verdana"/>
              </a:rPr>
              <a:t>year,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u="heavy" spc="-7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some</a:t>
            </a:r>
            <a:r>
              <a:rPr sz="1400" u="heavy" spc="-12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heavy" spc="-6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hotel</a:t>
            </a:r>
            <a:r>
              <a:rPr sz="1400" u="heavy" spc="-12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heavy" spc="-6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have</a:t>
            </a:r>
            <a:r>
              <a:rPr sz="1400" u="heavy" spc="-12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heavy" spc="-7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think</a:t>
            </a:r>
            <a:r>
              <a:rPr sz="1400" u="heavy" spc="-12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heavy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that</a:t>
            </a:r>
            <a:r>
              <a:rPr sz="1400" u="heavy" spc="-12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heavy" spc="-5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high</a:t>
            </a:r>
            <a:r>
              <a:rPr sz="1400" u="heavy" spc="-12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heavy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cancellation</a:t>
            </a:r>
            <a:r>
              <a:rPr sz="1400" u="heavy" spc="-12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heavy" spc="-6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in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u="heavy" spc="-6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hotel </a:t>
            </a:r>
            <a:r>
              <a:rPr sz="1400" u="heavy" spc="-4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is </a:t>
            </a:r>
            <a:r>
              <a:rPr sz="1400" u="heavy" spc="-7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the </a:t>
            </a:r>
            <a:r>
              <a:rPr sz="1400" u="heavy" spc="-3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new </a:t>
            </a:r>
            <a:r>
              <a:rPr sz="1400" u="heavy" spc="-8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norm </a:t>
            </a:r>
            <a:r>
              <a:rPr sz="1400" u="heavy" spc="-3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of </a:t>
            </a:r>
            <a:r>
              <a:rPr sz="1400" u="heavy" spc="-7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the </a:t>
            </a:r>
            <a:r>
              <a:rPr sz="1400" u="heavy" spc="-6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3"/>
              </a:rPr>
              <a:t>industry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  <a:hlinkClick r:id="rId3"/>
              </a:rPr>
              <a:t>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which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400" spc="-5" dirty="0">
                <a:solidFill>
                  <a:srgbClr val="1C4487"/>
                </a:solidFill>
                <a:latin typeface="Verdana"/>
                <a:cs typeface="Verdana"/>
              </a:rPr>
              <a:t>a 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completely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wrong</a:t>
            </a:r>
            <a:r>
              <a:rPr sz="1400" spc="-2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approach.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Verdana"/>
              <a:cs typeface="Verdana"/>
            </a:endParaRPr>
          </a:p>
          <a:p>
            <a:pPr marL="12700" marR="5080">
              <a:lnSpc>
                <a:spcPts val="1650"/>
              </a:lnSpc>
              <a:spcBef>
                <a:spcPts val="5"/>
              </a:spcBef>
            </a:pPr>
            <a:r>
              <a:rPr sz="1400" u="heavy" spc="-5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One </a:t>
            </a:r>
            <a:r>
              <a:rPr sz="1400" u="heavy" spc="-6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out </a:t>
            </a:r>
            <a:r>
              <a:rPr sz="1400" u="heavy" spc="-3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of </a:t>
            </a:r>
            <a:r>
              <a:rPr sz="1400" u="heavy" spc="-6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four hotel </a:t>
            </a:r>
            <a:r>
              <a:rPr sz="1400" u="heavy" spc="-5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guests </a:t>
            </a:r>
            <a:r>
              <a:rPr sz="1400" u="heavy" spc="-6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are </a:t>
            </a:r>
            <a:r>
              <a:rPr sz="1400" u="heavy" spc="-5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cancelling </a:t>
            </a:r>
            <a:r>
              <a:rPr sz="1400" u="heavy" spc="-6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hotel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u="heavy" spc="-5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booking</a:t>
            </a:r>
            <a:r>
              <a:rPr sz="1400" u="heavy" spc="-13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400" u="heavy" spc="-3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ahead</a:t>
            </a:r>
            <a:r>
              <a:rPr sz="1400" u="heavy" spc="-13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400" u="heavy" spc="-3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of</a:t>
            </a:r>
            <a:r>
              <a:rPr sz="1400" u="heavy" spc="-13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400" u="heavy" spc="-5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a</a:t>
            </a:r>
            <a:r>
              <a:rPr sz="1400" u="heavy" spc="-13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sz="1400" u="heavy" spc="-90" dirty="0">
                <a:solidFill>
                  <a:srgbClr val="1C4487"/>
                </a:solidFill>
                <a:uFill>
                  <a:solidFill>
                    <a:srgbClr val="1C4487"/>
                  </a:solidFill>
                </a:uFill>
                <a:latin typeface="Verdana"/>
                <a:cs typeface="Verdana"/>
                <a:hlinkClick r:id="rId4"/>
              </a:rPr>
              <a:t>stay.</a:t>
            </a:r>
            <a:r>
              <a:rPr sz="1400" spc="-140" dirty="0">
                <a:solidFill>
                  <a:srgbClr val="1C4487"/>
                </a:solidFill>
                <a:latin typeface="Verdana"/>
                <a:cs typeface="Verdana"/>
                <a:hlinkClick r:id="rId4"/>
              </a:rPr>
              <a:t>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This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trend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has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effect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hotel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not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being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able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accurately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forecast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occupancy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within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their </a:t>
            </a:r>
            <a:r>
              <a:rPr sz="1400" spc="-85" dirty="0">
                <a:solidFill>
                  <a:srgbClr val="1C4487"/>
                </a:solidFill>
                <a:latin typeface="Verdana"/>
                <a:cs typeface="Verdana"/>
              </a:rPr>
              <a:t>revenue</a:t>
            </a:r>
            <a:r>
              <a:rPr sz="1400" spc="-36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1C4487"/>
                </a:solidFill>
                <a:latin typeface="Verdana"/>
                <a:cs typeface="Verdana"/>
              </a:rPr>
              <a:t>management.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Verdana"/>
              <a:cs typeface="Verdana"/>
            </a:endParaRPr>
          </a:p>
          <a:p>
            <a:pPr marL="12700" marR="301625">
              <a:lnSpc>
                <a:spcPts val="1650"/>
              </a:lnSpc>
              <a:spcBef>
                <a:spcPts val="1230"/>
              </a:spcBef>
            </a:pP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This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trend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of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also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have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causes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hotel 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loss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in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opportunity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cost </a:t>
            </a:r>
            <a:r>
              <a:rPr sz="1400" spc="-75" dirty="0">
                <a:solidFill>
                  <a:srgbClr val="1C4487"/>
                </a:solidFill>
                <a:latin typeface="Verdana"/>
                <a:cs typeface="Verdana"/>
              </a:rPr>
              <a:t>(unsold </a:t>
            </a:r>
            <a:r>
              <a:rPr sz="1400" spc="-85" dirty="0">
                <a:solidFill>
                  <a:srgbClr val="1C4487"/>
                </a:solidFill>
                <a:latin typeface="Verdana"/>
                <a:cs typeface="Verdana"/>
              </a:rPr>
              <a:t>room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due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  cancellation)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4514" y="675711"/>
            <a:ext cx="3792067" cy="37920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348" y="3433107"/>
            <a:ext cx="4239895" cy="14960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02870">
              <a:lnSpc>
                <a:spcPts val="1650"/>
              </a:lnSpc>
              <a:spcBef>
                <a:spcPts val="180"/>
              </a:spcBef>
            </a:pPr>
            <a:r>
              <a:rPr sz="1400" b="1" spc="-155" dirty="0">
                <a:solidFill>
                  <a:srgbClr val="1C4487"/>
                </a:solidFill>
                <a:latin typeface="Verdana"/>
                <a:cs typeface="Verdana"/>
              </a:rPr>
              <a:t>2. </a:t>
            </a:r>
            <a:r>
              <a:rPr sz="1400" b="1" spc="-145" dirty="0">
                <a:solidFill>
                  <a:srgbClr val="1C4487"/>
                </a:solidFill>
                <a:latin typeface="Verdana"/>
                <a:cs typeface="Verdana"/>
              </a:rPr>
              <a:t>Lower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RevPAR </a:t>
            </a:r>
            <a:r>
              <a:rPr sz="1400" b="1" spc="-175" dirty="0">
                <a:solidFill>
                  <a:srgbClr val="1C4487"/>
                </a:solidFill>
                <a:latin typeface="Verdana"/>
                <a:cs typeface="Verdana"/>
              </a:rPr>
              <a:t>(Revenue </a:t>
            </a:r>
            <a:r>
              <a:rPr sz="1400" b="1" spc="-145" dirty="0">
                <a:solidFill>
                  <a:srgbClr val="1C4487"/>
                </a:solidFill>
                <a:latin typeface="Verdana"/>
                <a:cs typeface="Verdana"/>
              </a:rPr>
              <a:t>Per </a:t>
            </a:r>
            <a:r>
              <a:rPr sz="1400" b="1" spc="-114" dirty="0">
                <a:solidFill>
                  <a:srgbClr val="1C4487"/>
                </a:solidFill>
                <a:latin typeface="Verdana"/>
                <a:cs typeface="Verdana"/>
              </a:rPr>
              <a:t>Available </a:t>
            </a:r>
            <a:r>
              <a:rPr sz="1400" b="1" spc="-175" dirty="0">
                <a:solidFill>
                  <a:srgbClr val="1C4487"/>
                </a:solidFill>
                <a:latin typeface="Verdana"/>
                <a:cs typeface="Verdana"/>
              </a:rPr>
              <a:t>Room)  </a:t>
            </a:r>
            <a:r>
              <a:rPr sz="1400" b="1" spc="-155" dirty="0">
                <a:solidFill>
                  <a:srgbClr val="1C4487"/>
                </a:solidFill>
                <a:latin typeface="Verdana"/>
                <a:cs typeface="Verdana"/>
              </a:rPr>
              <a:t>when </a:t>
            </a:r>
            <a:r>
              <a:rPr sz="1400" b="1" spc="-130" dirty="0">
                <a:solidFill>
                  <a:srgbClr val="1C4487"/>
                </a:solidFill>
                <a:latin typeface="Verdana"/>
                <a:cs typeface="Verdana"/>
              </a:rPr>
              <a:t>selling </a:t>
            </a:r>
            <a:r>
              <a:rPr sz="1400" b="1" spc="-135" dirty="0">
                <a:solidFill>
                  <a:srgbClr val="1C4487"/>
                </a:solidFill>
                <a:latin typeface="Verdana"/>
                <a:cs typeface="Verdana"/>
              </a:rPr>
              <a:t>cheaper </a:t>
            </a:r>
            <a:r>
              <a:rPr sz="1400" b="1" spc="-90" dirty="0">
                <a:solidFill>
                  <a:srgbClr val="1C4487"/>
                </a:solidFill>
                <a:latin typeface="Verdana"/>
                <a:cs typeface="Verdana"/>
              </a:rPr>
              <a:t>at </a:t>
            </a:r>
            <a:r>
              <a:rPr sz="1400" b="1" spc="-14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b="1" spc="-110" dirty="0">
                <a:solidFill>
                  <a:srgbClr val="1C4487"/>
                </a:solidFill>
                <a:latin typeface="Verdana"/>
                <a:cs typeface="Verdana"/>
              </a:rPr>
              <a:t>last</a:t>
            </a:r>
            <a:r>
              <a:rPr sz="1400" b="1" spc="7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b="1" spc="-155" dirty="0">
                <a:solidFill>
                  <a:srgbClr val="1C4487"/>
                </a:solidFill>
                <a:latin typeface="Verdana"/>
                <a:cs typeface="Verdana"/>
              </a:rPr>
              <a:t>minute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Verdana"/>
              <a:cs typeface="Verdana"/>
            </a:endParaRPr>
          </a:p>
          <a:p>
            <a:pPr marL="12700" marR="5080">
              <a:lnSpc>
                <a:spcPts val="1650"/>
              </a:lnSpc>
              <a:spcBef>
                <a:spcPts val="5"/>
              </a:spcBef>
            </a:pP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that’s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close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checkin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leave </a:t>
            </a:r>
            <a:r>
              <a:rPr sz="1400" spc="-5" dirty="0">
                <a:solidFill>
                  <a:srgbClr val="1C4487"/>
                </a:solidFill>
                <a:latin typeface="Verdana"/>
                <a:cs typeface="Verdana"/>
              </a:rPr>
              <a:t>a </a:t>
            </a:r>
            <a:r>
              <a:rPr sz="1400" spc="-80" dirty="0">
                <a:solidFill>
                  <a:srgbClr val="1C4487"/>
                </a:solidFill>
                <a:latin typeface="Verdana"/>
                <a:cs typeface="Verdana"/>
              </a:rPr>
              <a:t>very 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little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spot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for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hotel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1C4487"/>
                </a:solidFill>
                <a:latin typeface="Verdana"/>
                <a:cs typeface="Verdana"/>
              </a:rPr>
              <a:t>maneuver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and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resell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</a:t>
            </a:r>
            <a:r>
              <a:rPr sz="1400" spc="-12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1C4487"/>
                </a:solidFill>
                <a:latin typeface="Verdana"/>
                <a:cs typeface="Verdana"/>
              </a:rPr>
              <a:t>room. 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on </a:t>
            </a:r>
            <a:r>
              <a:rPr sz="1400" spc="-75" dirty="0">
                <a:solidFill>
                  <a:srgbClr val="1C4487"/>
                </a:solidFill>
                <a:latin typeface="Verdana"/>
                <a:cs typeface="Verdana"/>
              </a:rPr>
              <a:t>many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occasion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no alternative </a:t>
            </a:r>
            <a:r>
              <a:rPr sz="1400" spc="-10" dirty="0">
                <a:solidFill>
                  <a:srgbClr val="1C4487"/>
                </a:solidFill>
                <a:latin typeface="Verdana"/>
                <a:cs typeface="Verdana"/>
              </a:rPr>
              <a:t>way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but to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lower 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spc="-85" dirty="0">
                <a:solidFill>
                  <a:srgbClr val="1C4487"/>
                </a:solidFill>
                <a:latin typeface="Verdana"/>
                <a:cs typeface="Verdana"/>
              </a:rPr>
              <a:t>room</a:t>
            </a:r>
            <a:r>
              <a:rPr sz="1400" spc="-19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price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819" y="541739"/>
            <a:ext cx="4881314" cy="350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348" y="1055386"/>
            <a:ext cx="42100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155" dirty="0">
                <a:latin typeface="Verdana"/>
                <a:cs typeface="Verdana"/>
              </a:rPr>
              <a:t>1. </a:t>
            </a:r>
            <a:r>
              <a:rPr sz="1400" b="1" spc="-130" dirty="0">
                <a:latin typeface="Verdana"/>
                <a:cs typeface="Verdana"/>
              </a:rPr>
              <a:t>Loss </a:t>
            </a:r>
            <a:r>
              <a:rPr sz="1400" b="1" spc="-110" dirty="0">
                <a:latin typeface="Verdana"/>
                <a:cs typeface="Verdana"/>
              </a:rPr>
              <a:t>of </a:t>
            </a:r>
            <a:r>
              <a:rPr sz="1400" b="1" spc="-155" dirty="0">
                <a:latin typeface="Verdana"/>
                <a:cs typeface="Verdana"/>
              </a:rPr>
              <a:t>income </a:t>
            </a:r>
            <a:r>
              <a:rPr sz="1400" b="1" spc="-135" dirty="0">
                <a:latin typeface="Verdana"/>
                <a:cs typeface="Verdana"/>
              </a:rPr>
              <a:t>in </a:t>
            </a:r>
            <a:r>
              <a:rPr sz="1400" b="1" spc="-130" dirty="0">
                <a:latin typeface="Verdana"/>
                <a:cs typeface="Verdana"/>
              </a:rPr>
              <a:t>shape </a:t>
            </a:r>
            <a:r>
              <a:rPr sz="1400" b="1" spc="-110" dirty="0">
                <a:latin typeface="Verdana"/>
                <a:cs typeface="Verdana"/>
              </a:rPr>
              <a:t>of </a:t>
            </a:r>
            <a:r>
              <a:rPr sz="1400" b="1" spc="-135" dirty="0">
                <a:latin typeface="Verdana"/>
                <a:cs typeface="Verdana"/>
              </a:rPr>
              <a:t>unsold </a:t>
            </a:r>
            <a:r>
              <a:rPr sz="1400" b="1" spc="-165" dirty="0">
                <a:latin typeface="Verdana"/>
                <a:cs typeface="Verdana"/>
              </a:rPr>
              <a:t>room </a:t>
            </a:r>
            <a:r>
              <a:rPr sz="1400" b="1" spc="-180" dirty="0">
                <a:latin typeface="Verdana"/>
                <a:cs typeface="Verdana"/>
              </a:rPr>
              <a:t>(due </a:t>
            </a:r>
            <a:r>
              <a:rPr sz="1400" b="1" spc="-120" dirty="0">
                <a:latin typeface="Verdana"/>
                <a:cs typeface="Verdana"/>
              </a:rPr>
              <a:t>to  </a:t>
            </a:r>
            <a:r>
              <a:rPr sz="1400" b="1" spc="-135" dirty="0">
                <a:latin typeface="Verdana"/>
                <a:cs typeface="Verdana"/>
              </a:rPr>
              <a:t>cancellation)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66412" y="989473"/>
            <a:ext cx="3040043" cy="3040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323" y="1624871"/>
            <a:ext cx="4969539" cy="1563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819" y="541739"/>
            <a:ext cx="1872877" cy="350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9452" y="1055386"/>
            <a:ext cx="4151629" cy="25438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6710" marR="104775" indent="-334645">
              <a:lnSpc>
                <a:spcPts val="1650"/>
              </a:lnSpc>
              <a:spcBef>
                <a:spcPts val="180"/>
              </a:spcBef>
              <a:buClr>
                <a:srgbClr val="000000"/>
              </a:buClr>
              <a:buSzPct val="71428"/>
              <a:buAutoNum type="arabicPeriod"/>
              <a:tabLst>
                <a:tab pos="346710" algn="l"/>
                <a:tab pos="347345" algn="l"/>
              </a:tabLst>
            </a:pP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The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Goals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this </a:t>
            </a:r>
            <a:r>
              <a:rPr sz="1400" spc="-75" dirty="0">
                <a:solidFill>
                  <a:srgbClr val="1C4487"/>
                </a:solidFill>
                <a:latin typeface="Verdana"/>
                <a:cs typeface="Verdana"/>
              </a:rPr>
              <a:t>project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is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 ﬁnd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out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the 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characteristic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customers </a:t>
            </a:r>
            <a:r>
              <a:rPr sz="1400" spc="-15" dirty="0">
                <a:solidFill>
                  <a:srgbClr val="1C4487"/>
                </a:solidFill>
                <a:latin typeface="Verdana"/>
                <a:cs typeface="Verdana"/>
              </a:rPr>
              <a:t>who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cancelled 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and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ﬁnding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1C4487"/>
                </a:solidFill>
                <a:latin typeface="Verdana"/>
                <a:cs typeface="Verdana"/>
              </a:rPr>
              <a:t>a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pattern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in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cancelled</a:t>
            </a:r>
            <a:r>
              <a:rPr sz="1400" spc="-1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booking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by 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doing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an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exploratory </a:t>
            </a:r>
            <a:r>
              <a:rPr sz="1400" spc="-25" dirty="0">
                <a:solidFill>
                  <a:srgbClr val="1C4487"/>
                </a:solidFill>
                <a:latin typeface="Verdana"/>
                <a:cs typeface="Verdana"/>
              </a:rPr>
              <a:t>data</a:t>
            </a:r>
            <a:r>
              <a:rPr sz="1400" spc="-38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analysis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Verdana"/>
              <a:buAutoNum type="arabicPeriod"/>
            </a:pPr>
            <a:endParaRPr sz="1350">
              <a:latin typeface="Verdana"/>
              <a:cs typeface="Verdana"/>
            </a:endParaRPr>
          </a:p>
          <a:p>
            <a:pPr marL="346710" marR="10160" indent="-334645">
              <a:lnSpc>
                <a:spcPts val="1650"/>
              </a:lnSpc>
              <a:spcBef>
                <a:spcPts val="5"/>
              </a:spcBef>
              <a:buClr>
                <a:srgbClr val="000000"/>
              </a:buClr>
              <a:buSzPct val="71428"/>
              <a:buAutoNum type="arabicPeriod"/>
              <a:tabLst>
                <a:tab pos="346710" algn="l"/>
                <a:tab pos="347345" algn="l"/>
              </a:tabLst>
            </a:pP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Building </a:t>
            </a: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classiﬁcation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machine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learning</a:t>
            </a:r>
            <a:r>
              <a:rPr sz="1400" spc="-33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model 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to predict cancellation,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Above</a:t>
            </a:r>
            <a:r>
              <a:rPr sz="1400" spc="-3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1C4487"/>
                </a:solidFill>
                <a:latin typeface="Verdana"/>
                <a:cs typeface="Verdana"/>
              </a:rPr>
              <a:t>0.75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Verdana"/>
              <a:buAutoNum type="arabicPeriod"/>
            </a:pPr>
            <a:endParaRPr sz="1350">
              <a:latin typeface="Verdana"/>
              <a:cs typeface="Verdana"/>
            </a:endParaRPr>
          </a:p>
          <a:p>
            <a:pPr marL="346710" marR="5080" indent="-334645">
              <a:lnSpc>
                <a:spcPts val="1650"/>
              </a:lnSpc>
              <a:buClr>
                <a:srgbClr val="000000"/>
              </a:buClr>
              <a:buSzPct val="71428"/>
              <a:buAutoNum type="arabicPeriod"/>
              <a:tabLst>
                <a:tab pos="346710" algn="l"/>
                <a:tab pos="347345" algn="l"/>
              </a:tabLst>
            </a:pPr>
            <a:r>
              <a:rPr sz="1400" spc="-45" dirty="0">
                <a:solidFill>
                  <a:srgbClr val="1C4487"/>
                </a:solidFill>
                <a:latin typeface="Verdana"/>
                <a:cs typeface="Verdana"/>
              </a:rPr>
              <a:t>Build</a:t>
            </a:r>
            <a:r>
              <a:rPr sz="1400" spc="-1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and</a:t>
            </a:r>
            <a:r>
              <a:rPr sz="1400" spc="-1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Deploy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1C4487"/>
                </a:solidFill>
                <a:latin typeface="Verdana"/>
                <a:cs typeface="Verdana"/>
              </a:rPr>
              <a:t>web</a:t>
            </a:r>
            <a:r>
              <a:rPr sz="1400" spc="-1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application</a:t>
            </a:r>
            <a:r>
              <a:rPr sz="1400" spc="-135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240" dirty="0">
                <a:solidFill>
                  <a:srgbClr val="1C4487"/>
                </a:solidFill>
                <a:latin typeface="Verdana"/>
                <a:cs typeface="Verdana"/>
              </a:rPr>
              <a:t>/</a:t>
            </a:r>
            <a:r>
              <a:rPr sz="1400" spc="-14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1C4487"/>
                </a:solidFill>
                <a:latin typeface="Verdana"/>
                <a:cs typeface="Verdana"/>
              </a:rPr>
              <a:t>dashboard 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using ﬂask </a:t>
            </a:r>
            <a:r>
              <a:rPr sz="1400" spc="-80" dirty="0">
                <a:solidFill>
                  <a:srgbClr val="1C4487"/>
                </a:solidFill>
                <a:latin typeface="Verdana"/>
                <a:cs typeface="Verdana"/>
              </a:rPr>
              <a:t>from </a:t>
            </a:r>
            <a:r>
              <a:rPr sz="1400" spc="-75" dirty="0">
                <a:solidFill>
                  <a:srgbClr val="1C4487"/>
                </a:solidFill>
                <a:latin typeface="Verdana"/>
                <a:cs typeface="Verdana"/>
              </a:rPr>
              <a:t>our </a:t>
            </a:r>
            <a:r>
              <a:rPr sz="1400" spc="-65" dirty="0">
                <a:solidFill>
                  <a:srgbClr val="1C4487"/>
                </a:solidFill>
                <a:latin typeface="Verdana"/>
                <a:cs typeface="Verdana"/>
              </a:rPr>
              <a:t>machine </a:t>
            </a:r>
            <a:r>
              <a:rPr sz="1400" spc="-55" dirty="0">
                <a:solidFill>
                  <a:srgbClr val="1C4487"/>
                </a:solidFill>
                <a:latin typeface="Verdana"/>
                <a:cs typeface="Verdana"/>
              </a:rPr>
              <a:t>learning  </a:t>
            </a:r>
            <a:r>
              <a:rPr sz="1400" spc="-75" dirty="0">
                <a:solidFill>
                  <a:srgbClr val="1C4487"/>
                </a:solidFill>
                <a:latin typeface="Verdana"/>
                <a:cs typeface="Verdana"/>
              </a:rPr>
              <a:t>algorithm,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that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can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predict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of </a:t>
            </a:r>
            <a:r>
              <a:rPr sz="1400" spc="-50" dirty="0">
                <a:solidFill>
                  <a:srgbClr val="1C4487"/>
                </a:solidFill>
                <a:latin typeface="Verdana"/>
                <a:cs typeface="Verdana"/>
              </a:rPr>
              <a:t>cancellation  </a:t>
            </a:r>
            <a:r>
              <a:rPr sz="1400" spc="-35" dirty="0">
                <a:solidFill>
                  <a:srgbClr val="1C4487"/>
                </a:solidFill>
                <a:latin typeface="Verdana"/>
                <a:cs typeface="Verdana"/>
              </a:rPr>
              <a:t>based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on </a:t>
            </a:r>
            <a:r>
              <a:rPr sz="1400" spc="-70" dirty="0">
                <a:solidFill>
                  <a:srgbClr val="1C4487"/>
                </a:solidFill>
                <a:latin typeface="Verdana"/>
                <a:cs typeface="Verdana"/>
              </a:rPr>
              <a:t>user</a:t>
            </a:r>
            <a:r>
              <a:rPr sz="1400" spc="-300" dirty="0">
                <a:solidFill>
                  <a:srgbClr val="1C4487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1C4487"/>
                </a:solidFill>
                <a:latin typeface="Verdana"/>
                <a:cs typeface="Verdana"/>
              </a:rPr>
              <a:t>input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3764" y="532698"/>
            <a:ext cx="3792067" cy="3792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C448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1623</Words>
  <Application>Microsoft Office PowerPoint</Application>
  <PresentationFormat>On-screen Show (16:9)</PresentationFormat>
  <Paragraphs>173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Times New Roman</vt:lpstr>
      <vt:lpstr>Trebuchet MS</vt:lpstr>
      <vt:lpstr>Verdana</vt:lpstr>
      <vt:lpstr>Office Theme</vt:lpstr>
      <vt:lpstr>PowerPoint Presentation</vt:lpstr>
      <vt:lpstr>PowerPoint Presentation</vt:lpstr>
      <vt:lpstr>PowerPoint Presentation</vt:lpstr>
      <vt:lpstr>Hotel  revenues in  2017   </vt:lpstr>
      <vt:lpstr>PowerPoint Presentation</vt:lpstr>
      <vt:lpstr>the growing trend of Hotel industry  is beneﬁcial for hotels however it  comes with it’s problem too.</vt:lpstr>
      <vt:lpstr>PowerPoint Presentation</vt:lpstr>
      <vt:lpstr>1. Loss of income in shape of unsold room (due to  cancellation)</vt:lpstr>
      <vt:lpstr>PowerPoint Presentation</vt:lpstr>
      <vt:lpstr>List of Question to help achieving the goal</vt:lpstr>
      <vt:lpstr>Project Limitation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Non Refundable  Deposit For Group Booking</vt:lpstr>
      <vt:lpstr>Increase Direct Booking  Market Segment</vt:lpstr>
      <vt:lpstr>PowerPoint Presentation</vt:lpstr>
      <vt:lpstr>Algorithm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priyank dimri</dc:creator>
  <cp:lastModifiedBy>priyank dimri</cp:lastModifiedBy>
  <cp:revision>1</cp:revision>
  <dcterms:created xsi:type="dcterms:W3CDTF">2023-05-09T06:46:38Z</dcterms:created>
  <dcterms:modified xsi:type="dcterms:W3CDTF">2023-05-09T06:50:41Z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2023-05-09T00:00:00Z</vt:filetime>
  </property>
</Properties>
</file>